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9" r:id="rId18"/>
    <p:sldId id="280" r:id="rId19"/>
    <p:sldId id="272" r:id="rId20"/>
    <p:sldId id="273" r:id="rId21"/>
    <p:sldId id="274" r:id="rId22"/>
    <p:sldId id="278" r:id="rId23"/>
    <p:sldId id="275" r:id="rId24"/>
    <p:sldId id="277" r:id="rId25"/>
    <p:sldId id="27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5594"/>
  </p:normalViewPr>
  <p:slideViewPr>
    <p:cSldViewPr snapToGrid="0">
      <p:cViewPr>
        <p:scale>
          <a:sx n="77" d="100"/>
          <a:sy n="77" d="100"/>
        </p:scale>
        <p:origin x="883"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jpg>
</file>

<file path=ppt/media/image2.jpe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D96F2-02BD-E71F-EFBD-14FECCF2D331}"/>
              </a:ext>
            </a:extLst>
          </p:cNvPr>
          <p:cNvSpPr>
            <a:spLocks noGrp="1"/>
          </p:cNvSpPr>
          <p:nvPr>
            <p:ph type="ctrTitle"/>
          </p:nvPr>
        </p:nvSpPr>
        <p:spPr>
          <a:xfrm>
            <a:off x="1524000" y="1122362"/>
            <a:ext cx="7172325" cy="3152251"/>
          </a:xfrm>
        </p:spPr>
        <p:txBody>
          <a:bodyPr anchor="b">
            <a:normAutofit/>
          </a:bodyPr>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BBE90113-E8E1-4E48-41BC-583802BFC956}"/>
              </a:ext>
            </a:extLst>
          </p:cNvPr>
          <p:cNvSpPr>
            <a:spLocks noGrp="1"/>
          </p:cNvSpPr>
          <p:nvPr>
            <p:ph type="subTitle" idx="1"/>
          </p:nvPr>
        </p:nvSpPr>
        <p:spPr>
          <a:xfrm>
            <a:off x="1524000" y="4920137"/>
            <a:ext cx="7172325" cy="112236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AC7EE5-BFF0-D779-4261-E239DB450A69}"/>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5" name="Footer Placeholder 4">
            <a:extLst>
              <a:ext uri="{FF2B5EF4-FFF2-40B4-BE49-F238E27FC236}">
                <a16:creationId xmlns:a16="http://schemas.microsoft.com/office/drawing/2014/main" id="{63789492-34ED-FE24-4F29-E4C8F5497B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B0C886-7F1E-7BC1-9A9E-B24C2AC2F0F5}"/>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8" name="Straight Connector 7">
            <a:extLst>
              <a:ext uri="{FF2B5EF4-FFF2-40B4-BE49-F238E27FC236}">
                <a16:creationId xmlns:a16="http://schemas.microsoft.com/office/drawing/2014/main" id="{1C74AEE6-9CA7-5247-DC34-99634247DF50}"/>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93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F4143-3C41-D626-8F64-36A9C9F1A606}"/>
              </a:ext>
            </a:extLst>
          </p:cNvPr>
          <p:cNvSpPr>
            <a:spLocks noGrp="1"/>
          </p:cNvSpPr>
          <p:nvPr>
            <p:ph type="title"/>
          </p:nvPr>
        </p:nvSpPr>
        <p:spPr>
          <a:xfrm>
            <a:off x="952500" y="914400"/>
            <a:ext cx="9962791" cy="990600"/>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52C4FB-B560-A0FC-6435-952981BC9A1D}"/>
              </a:ext>
            </a:extLst>
          </p:cNvPr>
          <p:cNvSpPr>
            <a:spLocks noGrp="1"/>
          </p:cNvSpPr>
          <p:nvPr>
            <p:ph type="body" orient="vert" idx="1"/>
          </p:nvPr>
        </p:nvSpPr>
        <p:spPr>
          <a:xfrm>
            <a:off x="952500" y="2285997"/>
            <a:ext cx="9962791" cy="38909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87CEC4F-0A90-11E2-E43E-B9E765AFBD3A}"/>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5" name="Footer Placeholder 4">
            <a:extLst>
              <a:ext uri="{FF2B5EF4-FFF2-40B4-BE49-F238E27FC236}">
                <a16:creationId xmlns:a16="http://schemas.microsoft.com/office/drawing/2014/main" id="{51B2A5B4-1D77-B0AC-49E7-CAE9556B1C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96EF9-2FDA-8E87-D546-8840CEBF038C}"/>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6345213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085AB7-38B3-7F80-0B2D-7960F5637521}"/>
              </a:ext>
            </a:extLst>
          </p:cNvPr>
          <p:cNvSpPr>
            <a:spLocks noGrp="1"/>
          </p:cNvSpPr>
          <p:nvPr>
            <p:ph type="title" orient="vert"/>
          </p:nvPr>
        </p:nvSpPr>
        <p:spPr>
          <a:xfrm>
            <a:off x="9224513" y="1052423"/>
            <a:ext cx="1771292" cy="49170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B5ADBDC3-E9EA-8699-B2E4-4C7784455BA8}"/>
              </a:ext>
            </a:extLst>
          </p:cNvPr>
          <p:cNvSpPr>
            <a:spLocks noGrp="1"/>
          </p:cNvSpPr>
          <p:nvPr>
            <p:ph type="body" orient="vert" idx="1"/>
          </p:nvPr>
        </p:nvSpPr>
        <p:spPr>
          <a:xfrm>
            <a:off x="1006414" y="1052424"/>
            <a:ext cx="7873043" cy="49170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1DBEDE-3A67-6FCA-25F3-B91F7C82ED89}"/>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5" name="Footer Placeholder 4">
            <a:extLst>
              <a:ext uri="{FF2B5EF4-FFF2-40B4-BE49-F238E27FC236}">
                <a16:creationId xmlns:a16="http://schemas.microsoft.com/office/drawing/2014/main" id="{BB9EFF51-4318-20EA-3A3A-8FE203B1A7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CD9703-5BAD-DE95-98D9-0F30E7C0937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214074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32FD-157B-437C-E9D5-B66E8B3B19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790A51-A7E8-7A6A-5FD0-F9B250BE41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78C8B8-F999-7D95-435D-17CE6ACCDC87}"/>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5" name="Footer Placeholder 4">
            <a:extLst>
              <a:ext uri="{FF2B5EF4-FFF2-40B4-BE49-F238E27FC236}">
                <a16:creationId xmlns:a16="http://schemas.microsoft.com/office/drawing/2014/main" id="{6E427265-C89C-937F-1DA3-F377F6877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6EB89E-4530-3632-3485-F481DB042ED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67089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8056A-761D-1DBC-276A-2A46D153C03F}"/>
              </a:ext>
            </a:extLst>
          </p:cNvPr>
          <p:cNvSpPr>
            <a:spLocks noGrp="1"/>
          </p:cNvSpPr>
          <p:nvPr>
            <p:ph type="title"/>
          </p:nvPr>
        </p:nvSpPr>
        <p:spPr>
          <a:xfrm>
            <a:off x="1471613" y="1355763"/>
            <a:ext cx="6972300" cy="2255794"/>
          </a:xfrm>
        </p:spPr>
        <p:txBody>
          <a:bodyPr anchor="t">
            <a:normAutofit/>
          </a:bodyPr>
          <a:lstStyle>
            <a:lvl1pPr>
              <a:lnSpc>
                <a:spcPct val="110000"/>
              </a:lnSpc>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193904B3-6AC1-19D5-3EAE-2009A3B4CE65}"/>
              </a:ext>
            </a:extLst>
          </p:cNvPr>
          <p:cNvSpPr>
            <a:spLocks noGrp="1"/>
          </p:cNvSpPr>
          <p:nvPr>
            <p:ph type="body" idx="1"/>
          </p:nvPr>
        </p:nvSpPr>
        <p:spPr>
          <a:xfrm>
            <a:off x="1524000" y="4921820"/>
            <a:ext cx="5524500" cy="1150934"/>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9FA2A86D-493D-5BF6-8AA6-F1231E3BAE7D}"/>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5" name="Footer Placeholder 4">
            <a:extLst>
              <a:ext uri="{FF2B5EF4-FFF2-40B4-BE49-F238E27FC236}">
                <a16:creationId xmlns:a16="http://schemas.microsoft.com/office/drawing/2014/main" id="{79CCCD76-6623-164A-7BFA-207AFA0576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64312-1F20-5486-62B0-A8BB8829D6CA}"/>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4" name="Straight Connector 13">
            <a:extLst>
              <a:ext uri="{FF2B5EF4-FFF2-40B4-BE49-F238E27FC236}">
                <a16:creationId xmlns:a16="http://schemas.microsoft.com/office/drawing/2014/main" id="{4703F1C9-9114-4426-6F07-F7FF9CCD5FC4}"/>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2617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CFC4C-4D16-E5A8-F934-8B158F6F273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79BDE54-F935-945D-3E4F-B659695E84DA}"/>
              </a:ext>
            </a:extLst>
          </p:cNvPr>
          <p:cNvSpPr>
            <a:spLocks noGrp="1"/>
          </p:cNvSpPr>
          <p:nvPr>
            <p:ph sz="half" idx="1"/>
          </p:nvPr>
        </p:nvSpPr>
        <p:spPr>
          <a:xfrm>
            <a:off x="952500" y="2286002"/>
            <a:ext cx="5067300" cy="38909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28F3710-E06B-05DE-937A-C92E52569E34}"/>
              </a:ext>
            </a:extLst>
          </p:cNvPr>
          <p:cNvSpPr>
            <a:spLocks noGrp="1"/>
          </p:cNvSpPr>
          <p:nvPr>
            <p:ph sz="half" idx="2"/>
          </p:nvPr>
        </p:nvSpPr>
        <p:spPr>
          <a:xfrm>
            <a:off x="6172200" y="2286001"/>
            <a:ext cx="5067300" cy="38909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7302EFD-42D3-11C1-677E-0E478B93F7B2}"/>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6" name="Footer Placeholder 5">
            <a:extLst>
              <a:ext uri="{FF2B5EF4-FFF2-40B4-BE49-F238E27FC236}">
                <a16:creationId xmlns:a16="http://schemas.microsoft.com/office/drawing/2014/main" id="{224C2F08-0D93-B14B-6106-2925DF3E16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A5DE81-F2AB-CCB9-8B68-5E4F31011FF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071326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D81B-4E36-1511-E9A7-8FB931B41FCF}"/>
              </a:ext>
            </a:extLst>
          </p:cNvPr>
          <p:cNvSpPr>
            <a:spLocks noGrp="1"/>
          </p:cNvSpPr>
          <p:nvPr>
            <p:ph type="title"/>
          </p:nvPr>
        </p:nvSpPr>
        <p:spPr>
          <a:xfrm>
            <a:off x="952500" y="1004888"/>
            <a:ext cx="10287000" cy="90011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7FA73DE-183B-9473-20AD-2D3BFED8439F}"/>
              </a:ext>
            </a:extLst>
          </p:cNvPr>
          <p:cNvSpPr>
            <a:spLocks noGrp="1"/>
          </p:cNvSpPr>
          <p:nvPr>
            <p:ph type="body" idx="1"/>
          </p:nvPr>
        </p:nvSpPr>
        <p:spPr>
          <a:xfrm>
            <a:off x="952501"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D70FB3D-60AC-DEF2-4472-31B4E076CBCC}"/>
              </a:ext>
            </a:extLst>
          </p:cNvPr>
          <p:cNvSpPr>
            <a:spLocks noGrp="1"/>
          </p:cNvSpPr>
          <p:nvPr>
            <p:ph sz="half" idx="2"/>
          </p:nvPr>
        </p:nvSpPr>
        <p:spPr>
          <a:xfrm>
            <a:off x="952501" y="3048001"/>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6E5BDB-B29C-788F-E2FB-6C154E8FE82E}"/>
              </a:ext>
            </a:extLst>
          </p:cNvPr>
          <p:cNvSpPr>
            <a:spLocks noGrp="1"/>
          </p:cNvSpPr>
          <p:nvPr>
            <p:ph type="body" sz="quarter" idx="3"/>
          </p:nvPr>
        </p:nvSpPr>
        <p:spPr>
          <a:xfrm>
            <a:off x="6353174"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513FF49-3276-24CA-BC81-FA92C0A9309A}"/>
              </a:ext>
            </a:extLst>
          </p:cNvPr>
          <p:cNvSpPr>
            <a:spLocks noGrp="1"/>
          </p:cNvSpPr>
          <p:nvPr>
            <p:ph sz="quarter" idx="4"/>
          </p:nvPr>
        </p:nvSpPr>
        <p:spPr>
          <a:xfrm>
            <a:off x="6353174" y="3048000"/>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9E8FA1C8-C196-9BE1-F603-3FC17EDD91F8}"/>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8" name="Footer Placeholder 7">
            <a:extLst>
              <a:ext uri="{FF2B5EF4-FFF2-40B4-BE49-F238E27FC236}">
                <a16:creationId xmlns:a16="http://schemas.microsoft.com/office/drawing/2014/main" id="{CFB79692-E142-E1D7-AD17-30C5F1365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90FCF2-7B78-2A2A-F878-58335FEA390C}"/>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1" name="Straight Connector 10">
            <a:extLst>
              <a:ext uri="{FF2B5EF4-FFF2-40B4-BE49-F238E27FC236}">
                <a16:creationId xmlns:a16="http://schemas.microsoft.com/office/drawing/2014/main" id="{BC2D0356-1ECF-682B-F87A-811BDD28B2CB}"/>
              </a:ext>
            </a:extLst>
          </p:cNvPr>
          <p:cNvCxnSpPr>
            <a:cxnSpLocks/>
          </p:cNvCxnSpPr>
          <p:nvPr/>
        </p:nvCxnSpPr>
        <p:spPr>
          <a:xfrm>
            <a:off x="1052513"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906CA06-9701-E645-C0A5-594B227B288F}"/>
              </a:ext>
            </a:extLst>
          </p:cNvPr>
          <p:cNvCxnSpPr>
            <a:cxnSpLocks/>
          </p:cNvCxnSpPr>
          <p:nvPr/>
        </p:nvCxnSpPr>
        <p:spPr>
          <a:xfrm>
            <a:off x="6435725"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1456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214DA-C0D4-E152-7F42-F6352C961E82}"/>
              </a:ext>
            </a:extLst>
          </p:cNvPr>
          <p:cNvSpPr>
            <a:spLocks noGrp="1"/>
          </p:cNvSpPr>
          <p:nvPr>
            <p:ph type="title"/>
          </p:nvPr>
        </p:nvSpPr>
        <p:spPr>
          <a:xfrm>
            <a:off x="1524000" y="914400"/>
            <a:ext cx="9715500" cy="9906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4EC2AA04-1E84-460C-F560-A228F930F0AF}"/>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4" name="Footer Placeholder 3">
            <a:extLst>
              <a:ext uri="{FF2B5EF4-FFF2-40B4-BE49-F238E27FC236}">
                <a16:creationId xmlns:a16="http://schemas.microsoft.com/office/drawing/2014/main" id="{24AB260E-3910-7D1B-5074-24F5F0AB53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2020F1-A878-9B80-6B4F-7D71406BBF3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499586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7652D6-7AE9-3E3B-5C1B-2B4399B150D5}"/>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3" name="Footer Placeholder 2">
            <a:extLst>
              <a:ext uri="{FF2B5EF4-FFF2-40B4-BE49-F238E27FC236}">
                <a16:creationId xmlns:a16="http://schemas.microsoft.com/office/drawing/2014/main" id="{A9A7127E-2A63-6F45-4C40-8358436307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56FB79-D9D1-5381-0019-E24F8B4DAAB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426487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23B5-7DA9-0E4F-DA39-4624DB8A252E}"/>
              </a:ext>
            </a:extLst>
          </p:cNvPr>
          <p:cNvSpPr>
            <a:spLocks noGrp="1"/>
          </p:cNvSpPr>
          <p:nvPr>
            <p:ph type="title"/>
          </p:nvPr>
        </p:nvSpPr>
        <p:spPr>
          <a:xfrm>
            <a:off x="1524000" y="1369065"/>
            <a:ext cx="3266536" cy="2312979"/>
          </a:xfrm>
        </p:spPr>
        <p:txBody>
          <a:bodyPr anchor="b">
            <a:no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B94A5E77-518A-1FB9-B473-E19CADE04669}"/>
              </a:ext>
            </a:extLst>
          </p:cNvPr>
          <p:cNvSpPr>
            <a:spLocks noGrp="1"/>
          </p:cNvSpPr>
          <p:nvPr>
            <p:ph idx="1"/>
          </p:nvPr>
        </p:nvSpPr>
        <p:spPr>
          <a:xfrm>
            <a:off x="5624423" y="987425"/>
            <a:ext cx="5615077" cy="4873625"/>
          </a:xfrm>
        </p:spPr>
        <p:txBody>
          <a:bodyPr anchor="ct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365344F-7D06-2406-D113-D24587835D69}"/>
              </a:ext>
            </a:extLst>
          </p:cNvPr>
          <p:cNvSpPr>
            <a:spLocks noGrp="1"/>
          </p:cNvSpPr>
          <p:nvPr>
            <p:ph type="body" sz="half" idx="2"/>
          </p:nvPr>
        </p:nvSpPr>
        <p:spPr>
          <a:xfrm>
            <a:off x="1524000" y="3947801"/>
            <a:ext cx="3266536" cy="238283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22BE708-BAD0-A0A6-9332-9D2179E673FB}"/>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6" name="Footer Placeholder 5">
            <a:extLst>
              <a:ext uri="{FF2B5EF4-FFF2-40B4-BE49-F238E27FC236}">
                <a16:creationId xmlns:a16="http://schemas.microsoft.com/office/drawing/2014/main" id="{F8A70050-9362-4EC4-6B73-3A38445B7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CDA991-8608-CAB4-33FA-03D380D2F060}"/>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909128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7B837-332D-9100-E007-7DE279481410}"/>
              </a:ext>
            </a:extLst>
          </p:cNvPr>
          <p:cNvSpPr>
            <a:spLocks noGrp="1"/>
          </p:cNvSpPr>
          <p:nvPr>
            <p:ph type="title"/>
          </p:nvPr>
        </p:nvSpPr>
        <p:spPr>
          <a:xfrm>
            <a:off x="1523999" y="1385457"/>
            <a:ext cx="3312543" cy="2304288"/>
          </a:xfrm>
        </p:spPr>
        <p:txBody>
          <a:bodyPr anchor="b">
            <a:normAutofit/>
          </a:bodyPr>
          <a:lstStyle>
            <a:lvl1pPr>
              <a:defRPr sz="2800"/>
            </a:lvl1pPr>
          </a:lstStyle>
          <a:p>
            <a:r>
              <a:rPr lang="en-US" dirty="0"/>
              <a:t>Click to edit Master title style</a:t>
            </a:r>
          </a:p>
        </p:txBody>
      </p:sp>
      <p:sp>
        <p:nvSpPr>
          <p:cNvPr id="3" name="Picture Placeholder 2">
            <a:extLst>
              <a:ext uri="{FF2B5EF4-FFF2-40B4-BE49-F238E27FC236}">
                <a16:creationId xmlns:a16="http://schemas.microsoft.com/office/drawing/2014/main" id="{3E0DE983-0B0E-07CC-8C57-4EA529E27D19}"/>
              </a:ext>
            </a:extLst>
          </p:cNvPr>
          <p:cNvSpPr>
            <a:spLocks noGrp="1"/>
          </p:cNvSpPr>
          <p:nvPr>
            <p:ph type="pic" idx="1"/>
          </p:nvPr>
        </p:nvSpPr>
        <p:spPr>
          <a:xfrm>
            <a:off x="5624423" y="957263"/>
            <a:ext cx="5372189" cy="4962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CAB867-3FC6-5007-61B0-D9B7E5B0CED6}"/>
              </a:ext>
            </a:extLst>
          </p:cNvPr>
          <p:cNvSpPr>
            <a:spLocks noGrp="1"/>
          </p:cNvSpPr>
          <p:nvPr>
            <p:ph type="body" sz="half" idx="2"/>
          </p:nvPr>
        </p:nvSpPr>
        <p:spPr>
          <a:xfrm>
            <a:off x="1524000" y="3958315"/>
            <a:ext cx="3312542" cy="1961473"/>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6FC7E0F-BFE1-7134-163B-B777970B762A}"/>
              </a:ext>
            </a:extLst>
          </p:cNvPr>
          <p:cNvSpPr>
            <a:spLocks noGrp="1"/>
          </p:cNvSpPr>
          <p:nvPr>
            <p:ph type="dt" sz="half" idx="10"/>
          </p:nvPr>
        </p:nvSpPr>
        <p:spPr/>
        <p:txBody>
          <a:bodyPr/>
          <a:lstStyle/>
          <a:p>
            <a:fld id="{9D0D92BC-42A9-434B-8530-ADBF4485E407}" type="datetimeFigureOut">
              <a:rPr lang="en-US" smtClean="0"/>
              <a:t>5/1/2024</a:t>
            </a:fld>
            <a:endParaRPr lang="en-US"/>
          </a:p>
        </p:txBody>
      </p:sp>
      <p:sp>
        <p:nvSpPr>
          <p:cNvPr id="6" name="Footer Placeholder 5">
            <a:extLst>
              <a:ext uri="{FF2B5EF4-FFF2-40B4-BE49-F238E27FC236}">
                <a16:creationId xmlns:a16="http://schemas.microsoft.com/office/drawing/2014/main" id="{AD395D0B-4F98-F3BE-FB23-22D8C5D41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FB2E3D-2188-B7A9-0ECE-978147358479}"/>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082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5258B98-3BD5-0A20-B0E7-944EAEB2654A}"/>
              </a:ext>
            </a:extLst>
          </p:cNvPr>
          <p:cNvSpPr/>
          <p:nvPr/>
        </p:nvSpPr>
        <p:spPr>
          <a:xfrm>
            <a:off x="0" y="3510612"/>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C0D404C1-E8A5-65FC-C068-21EA0397ED63}"/>
              </a:ext>
            </a:extLst>
          </p:cNvPr>
          <p:cNvSpPr>
            <a:spLocks noGrp="1"/>
          </p:cNvSpPr>
          <p:nvPr>
            <p:ph type="title"/>
          </p:nvPr>
        </p:nvSpPr>
        <p:spPr>
          <a:xfrm>
            <a:off x="952500" y="757238"/>
            <a:ext cx="10287000" cy="11477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6DCFD78-F171-BA47-AAF3-C6EB75F94C78}"/>
              </a:ext>
            </a:extLst>
          </p:cNvPr>
          <p:cNvSpPr>
            <a:spLocks noGrp="1"/>
          </p:cNvSpPr>
          <p:nvPr>
            <p:ph type="body" idx="1"/>
          </p:nvPr>
        </p:nvSpPr>
        <p:spPr>
          <a:xfrm>
            <a:off x="952500" y="2285997"/>
            <a:ext cx="10287000" cy="38909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5965A77-B1AB-D608-A6C5-F0F99B6913D8}"/>
              </a:ext>
            </a:extLst>
          </p:cNvPr>
          <p:cNvSpPr>
            <a:spLocks noGrp="1"/>
          </p:cNvSpPr>
          <p:nvPr>
            <p:ph type="dt" sz="half" idx="2"/>
          </p:nvPr>
        </p:nvSpPr>
        <p:spPr>
          <a:xfrm rot="5400000">
            <a:off x="10568087" y="4756249"/>
            <a:ext cx="2476307"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9D0D92BC-42A9-434B-8530-ADBF4485E407}" type="datetimeFigureOut">
              <a:rPr lang="en-US" smtClean="0"/>
              <a:pPr/>
              <a:t>5/1/2024</a:t>
            </a:fld>
            <a:endParaRPr lang="en-US" dirty="0"/>
          </a:p>
        </p:txBody>
      </p:sp>
      <p:sp>
        <p:nvSpPr>
          <p:cNvPr id="5" name="Footer Placeholder 4">
            <a:extLst>
              <a:ext uri="{FF2B5EF4-FFF2-40B4-BE49-F238E27FC236}">
                <a16:creationId xmlns:a16="http://schemas.microsoft.com/office/drawing/2014/main" id="{05DE34E5-5E9B-7786-05B5-B93241EE2F42}"/>
              </a:ext>
            </a:extLst>
          </p:cNvPr>
          <p:cNvSpPr>
            <a:spLocks noGrp="1"/>
          </p:cNvSpPr>
          <p:nvPr>
            <p:ph type="ftr" sz="quarter" idx="3"/>
          </p:nvPr>
        </p:nvSpPr>
        <p:spPr>
          <a:xfrm rot="5400000">
            <a:off x="10589519" y="1758059"/>
            <a:ext cx="2433442"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525CD4B-611E-32FA-419D-326099EEF340}"/>
              </a:ext>
            </a:extLst>
          </p:cNvPr>
          <p:cNvSpPr>
            <a:spLocks noGrp="1"/>
          </p:cNvSpPr>
          <p:nvPr>
            <p:ph type="sldNum" sz="quarter" idx="4"/>
          </p:nvPr>
        </p:nvSpPr>
        <p:spPr>
          <a:xfrm>
            <a:off x="11539542" y="3246437"/>
            <a:ext cx="533399" cy="365125"/>
          </a:xfrm>
          <a:prstGeom prst="rect">
            <a:avLst/>
          </a:prstGeom>
        </p:spPr>
        <p:txBody>
          <a:bodyPr vert="horz" lIns="91440" tIns="45720" rIns="91440" bIns="45720" rtlCol="0" anchor="ctr"/>
          <a:lstStyle>
            <a:lvl1pPr algn="ctr">
              <a:defRPr sz="1600" b="1" cap="all" baseline="0">
                <a:solidFill>
                  <a:schemeClr val="tx1"/>
                </a:solidFill>
                <a:latin typeface="+mj-lt"/>
              </a:defRPr>
            </a:lvl1pPr>
          </a:lstStyle>
          <a:p>
            <a:fld id="{A0289F9E-9962-4B7B-BA18-A15907CCC6BF}" type="slidenum">
              <a:rPr lang="en-US" smtClean="0"/>
              <a:pPr/>
              <a:t>‹#›</a:t>
            </a:fld>
            <a:endParaRPr lang="en-US" dirty="0"/>
          </a:p>
        </p:txBody>
      </p:sp>
    </p:spTree>
    <p:extLst>
      <p:ext uri="{BB962C8B-B14F-4D97-AF65-F5344CB8AC3E}">
        <p14:creationId xmlns:p14="http://schemas.microsoft.com/office/powerpoint/2010/main" val="350179846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8" r:id="rId6"/>
    <p:sldLayoutId id="2147483693" r:id="rId7"/>
    <p:sldLayoutId id="2147483694" r:id="rId8"/>
    <p:sldLayoutId id="2147483695" r:id="rId9"/>
    <p:sldLayoutId id="2147483697" r:id="rId10"/>
    <p:sldLayoutId id="2147483696"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56032"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21208"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39496"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3210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ocs.google.com/spreadsheets/d/1E-SFSIeQpcbu5X9zISHPj66mL6I7kg1y/edit#gid=878297588" TargetMode="External"/><Relationship Id="rId2" Type="http://schemas.openxmlformats.org/officeDocument/2006/relationships/hyperlink" Target="https://ieee-dataport.org/documents/crop-recommendation#files" TargetMode="External"/><Relationship Id="rId1" Type="http://schemas.openxmlformats.org/officeDocument/2006/relationships/slideLayout" Target="../slideLayouts/slideLayout2.xml"/><Relationship Id="rId4" Type="http://schemas.openxmlformats.org/officeDocument/2006/relationships/hyperlink" Target="https://dataverse.harvard.edu/file.xhtml?fileId=6881146&amp;version=1.0"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F55FD1-95FA-98DA-84AA-145D29A53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2A8E9F4-A31E-3E83-5294-67A40CA51796}"/>
              </a:ext>
            </a:extLst>
          </p:cNvPr>
          <p:cNvPicPr>
            <a:picLocks noChangeAspect="1"/>
          </p:cNvPicPr>
          <p:nvPr/>
        </p:nvPicPr>
        <p:blipFill rotWithShape="1">
          <a:blip r:embed="rId2">
            <a:alphaModFix/>
          </a:blip>
          <a:srcRect t="10000"/>
          <a:stretch/>
        </p:blipFill>
        <p:spPr>
          <a:xfrm>
            <a:off x="-2" y="29496"/>
            <a:ext cx="12192001" cy="7170235"/>
          </a:xfrm>
          <a:prstGeom prst="rect">
            <a:avLst/>
          </a:prstGeom>
        </p:spPr>
      </p:pic>
      <p:sp>
        <p:nvSpPr>
          <p:cNvPr id="11" name="Rectangle 10">
            <a:extLst>
              <a:ext uri="{FF2B5EF4-FFF2-40B4-BE49-F238E27FC236}">
                <a16:creationId xmlns:a16="http://schemas.microsoft.com/office/drawing/2014/main" id="{3AC9EE06-57AF-0FF5-450C-2A606C23B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906214"/>
            <a:ext cx="12192000" cy="4957314"/>
          </a:xfrm>
          <a:prstGeom prst="rect">
            <a:avLst/>
          </a:prstGeom>
          <a:gradFill>
            <a:gsLst>
              <a:gs pos="0">
                <a:schemeClr val="accent1">
                  <a:lumMod val="60000"/>
                  <a:lumOff val="40000"/>
                  <a:alpha val="0"/>
                </a:schemeClr>
              </a:gs>
              <a:gs pos="61814">
                <a:schemeClr val="accent1">
                  <a:lumMod val="60000"/>
                  <a:lumOff val="40000"/>
                  <a:alpha val="89000"/>
                </a:schemeClr>
              </a:gs>
              <a:gs pos="94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5685C7-8764-C8D3-1E94-21D7800AE78A}"/>
              </a:ext>
            </a:extLst>
          </p:cNvPr>
          <p:cNvSpPr>
            <a:spLocks noGrp="1"/>
          </p:cNvSpPr>
          <p:nvPr>
            <p:ph type="ctrTitle"/>
          </p:nvPr>
        </p:nvSpPr>
        <p:spPr>
          <a:xfrm>
            <a:off x="1432433" y="3186947"/>
            <a:ext cx="7355457" cy="1560167"/>
          </a:xfrm>
        </p:spPr>
        <p:txBody>
          <a:bodyPr>
            <a:normAutofit fontScale="90000"/>
          </a:bodyPr>
          <a:lstStyle/>
          <a:p>
            <a:r>
              <a:rPr lang="en-US" sz="4400" b="1" dirty="0">
                <a:solidFill>
                  <a:schemeClr val="bg1">
                    <a:lumMod val="95000"/>
                  </a:schemeClr>
                </a:solidFill>
                <a:latin typeface="Calibri Light" panose="020F0302020204030204" pitchFamily="34" charset="0"/>
                <a:cs typeface="Calibri Light" panose="020F0302020204030204" pitchFamily="34" charset="0"/>
              </a:rPr>
              <a:t>CROP RECOMMENDATION USING MACHINE LEARNING</a:t>
            </a:r>
            <a:endParaRPr lang="en-US" sz="4400" dirty="0">
              <a:solidFill>
                <a:schemeClr val="bg1">
                  <a:lumMod val="95000"/>
                </a:schemeClr>
              </a:solidFill>
              <a:latin typeface="Calibri" panose="020F0502020204030204" pitchFamily="34" charset="0"/>
              <a:cs typeface="Calibri" panose="020F0502020204030204" pitchFamily="34" charset="0"/>
            </a:endParaRPr>
          </a:p>
        </p:txBody>
      </p:sp>
      <p:sp>
        <p:nvSpPr>
          <p:cNvPr id="3" name="Subtitle 2">
            <a:extLst>
              <a:ext uri="{FF2B5EF4-FFF2-40B4-BE49-F238E27FC236}">
                <a16:creationId xmlns:a16="http://schemas.microsoft.com/office/drawing/2014/main" id="{EABF4455-91DD-A2F8-5DBF-35122D8A8939}"/>
              </a:ext>
            </a:extLst>
          </p:cNvPr>
          <p:cNvSpPr>
            <a:spLocks noGrp="1"/>
          </p:cNvSpPr>
          <p:nvPr>
            <p:ph type="subTitle" idx="1"/>
          </p:nvPr>
        </p:nvSpPr>
        <p:spPr>
          <a:xfrm>
            <a:off x="6095998" y="4905484"/>
            <a:ext cx="7172325" cy="1122363"/>
          </a:xfrm>
        </p:spPr>
        <p:txBody>
          <a:bodyPr>
            <a:noAutofit/>
          </a:bodyPr>
          <a:lstStyle/>
          <a:p>
            <a:pPr algn="just"/>
            <a:r>
              <a:rPr lang="en-US" sz="2800" b="1" dirty="0">
                <a:latin typeface="Calibri Light" panose="020F0302020204030204" pitchFamily="34" charset="0"/>
                <a:cs typeface="Calibri Light" panose="020F0302020204030204" pitchFamily="34" charset="0"/>
              </a:rPr>
              <a:t>					Likhith</a:t>
            </a:r>
          </a:p>
          <a:p>
            <a:pPr algn="just"/>
            <a:r>
              <a:rPr lang="en-US" sz="2800" b="1" dirty="0">
                <a:latin typeface="Calibri Light" panose="020F0302020204030204" pitchFamily="34" charset="0"/>
                <a:cs typeface="Calibri Light" panose="020F0302020204030204" pitchFamily="34" charset="0"/>
              </a:rPr>
              <a:t>					Shalu </a:t>
            </a:r>
          </a:p>
          <a:p>
            <a:pPr algn="just"/>
            <a:r>
              <a:rPr lang="en-US" sz="2800" b="1" dirty="0">
                <a:latin typeface="Calibri Light" panose="020F0302020204030204" pitchFamily="34" charset="0"/>
                <a:cs typeface="Calibri Light" panose="020F0302020204030204" pitchFamily="34" charset="0"/>
              </a:rPr>
              <a:t>					Tarun		</a:t>
            </a:r>
          </a:p>
        </p:txBody>
      </p:sp>
      <p:cxnSp>
        <p:nvCxnSpPr>
          <p:cNvPr id="13" name="Straight Connector 12">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12574" y="460241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8660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EAFA4-4FC6-54C3-B905-DB9DE5AE6FD0}"/>
              </a:ext>
            </a:extLst>
          </p:cNvPr>
          <p:cNvSpPr>
            <a:spLocks noGrp="1"/>
          </p:cNvSpPr>
          <p:nvPr>
            <p:ph type="title"/>
          </p:nvPr>
        </p:nvSpPr>
        <p:spPr/>
        <p:txBody>
          <a:bodyPr/>
          <a:lstStyle/>
          <a:p>
            <a:r>
              <a:rPr lang="en-US" dirty="0"/>
              <a:t>Model</a:t>
            </a:r>
          </a:p>
        </p:txBody>
      </p:sp>
      <p:pic>
        <p:nvPicPr>
          <p:cNvPr id="5" name="Content Placeholder 4">
            <a:extLst>
              <a:ext uri="{FF2B5EF4-FFF2-40B4-BE49-F238E27FC236}">
                <a16:creationId xmlns:a16="http://schemas.microsoft.com/office/drawing/2014/main" id="{34945522-973F-F9D4-B845-A958346C7C51}"/>
              </a:ext>
            </a:extLst>
          </p:cNvPr>
          <p:cNvPicPr>
            <a:picLocks noGrp="1" noChangeAspect="1"/>
          </p:cNvPicPr>
          <p:nvPr>
            <p:ph idx="1"/>
          </p:nvPr>
        </p:nvPicPr>
        <p:blipFill>
          <a:blip r:embed="rId2"/>
          <a:stretch>
            <a:fillRect/>
          </a:stretch>
        </p:blipFill>
        <p:spPr>
          <a:xfrm>
            <a:off x="1420725" y="2669246"/>
            <a:ext cx="9350550" cy="3124471"/>
          </a:xfrm>
        </p:spPr>
      </p:pic>
    </p:spTree>
    <p:extLst>
      <p:ext uri="{BB962C8B-B14F-4D97-AF65-F5344CB8AC3E}">
        <p14:creationId xmlns:p14="http://schemas.microsoft.com/office/powerpoint/2010/main" val="49652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AD087-F070-9E49-0971-0D39B21EBC01}"/>
              </a:ext>
            </a:extLst>
          </p:cNvPr>
          <p:cNvSpPr>
            <a:spLocks noGrp="1"/>
          </p:cNvSpPr>
          <p:nvPr>
            <p:ph type="title"/>
          </p:nvPr>
        </p:nvSpPr>
        <p:spPr/>
        <p:txBody>
          <a:bodyPr/>
          <a:lstStyle/>
          <a:p>
            <a:r>
              <a:rPr lang="en-US" dirty="0"/>
              <a:t>Random Forest</a:t>
            </a:r>
          </a:p>
        </p:txBody>
      </p:sp>
      <p:sp>
        <p:nvSpPr>
          <p:cNvPr id="3" name="Content Placeholder 2">
            <a:extLst>
              <a:ext uri="{FF2B5EF4-FFF2-40B4-BE49-F238E27FC236}">
                <a16:creationId xmlns:a16="http://schemas.microsoft.com/office/drawing/2014/main" id="{4E64C171-F9B0-756A-1373-4A74F5195653}"/>
              </a:ext>
            </a:extLst>
          </p:cNvPr>
          <p:cNvSpPr>
            <a:spLocks noGrp="1"/>
          </p:cNvSpPr>
          <p:nvPr>
            <p:ph idx="1"/>
          </p:nvPr>
        </p:nvSpPr>
        <p:spPr/>
        <p:txBody>
          <a:bodyPr/>
          <a:lstStyle/>
          <a:p>
            <a:endParaRPr lang="en-US" dirty="0"/>
          </a:p>
          <a:p>
            <a:r>
              <a:rPr lang="en-US" dirty="0"/>
              <a:t>Random Forest is a supervised machine learning algorithm that operates by constructing a multitude of decision trees during training and outputs the class that is the mode of the classes (classification) or mean prediction (regression) of the individual trees. It enhances accuracy and reduces overfitting by combining the predictions of multiple decision trees</a:t>
            </a:r>
          </a:p>
          <a:p>
            <a:r>
              <a:rPr lang="en-US" dirty="0"/>
              <a:t>Random Forest can be applied in crop recommendation systems to predict suitable crops for a given region based on various factors such as soil type, climate, temperature, rainfall, elevation, historical crop yields, etc. </a:t>
            </a:r>
          </a:p>
        </p:txBody>
      </p:sp>
    </p:spTree>
    <p:extLst>
      <p:ext uri="{BB962C8B-B14F-4D97-AF65-F5344CB8AC3E}">
        <p14:creationId xmlns:p14="http://schemas.microsoft.com/office/powerpoint/2010/main" val="3686028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628C5-0AEF-6300-55CB-1ED28E50B416}"/>
              </a:ext>
            </a:extLst>
          </p:cNvPr>
          <p:cNvSpPr>
            <a:spLocks noGrp="1"/>
          </p:cNvSpPr>
          <p:nvPr>
            <p:ph type="title"/>
          </p:nvPr>
        </p:nvSpPr>
        <p:spPr/>
        <p:txBody>
          <a:bodyPr/>
          <a:lstStyle/>
          <a:p>
            <a:r>
              <a:rPr lang="en-US" dirty="0"/>
              <a:t>Model </a:t>
            </a:r>
          </a:p>
        </p:txBody>
      </p:sp>
      <p:pic>
        <p:nvPicPr>
          <p:cNvPr id="5" name="Content Placeholder 4">
            <a:extLst>
              <a:ext uri="{FF2B5EF4-FFF2-40B4-BE49-F238E27FC236}">
                <a16:creationId xmlns:a16="http://schemas.microsoft.com/office/drawing/2014/main" id="{551E9922-1E62-C52B-6506-AAE66CBD4DCB}"/>
              </a:ext>
            </a:extLst>
          </p:cNvPr>
          <p:cNvPicPr>
            <a:picLocks noGrp="1" noChangeAspect="1"/>
          </p:cNvPicPr>
          <p:nvPr>
            <p:ph idx="1"/>
          </p:nvPr>
        </p:nvPicPr>
        <p:blipFill>
          <a:blip r:embed="rId2"/>
          <a:stretch>
            <a:fillRect/>
          </a:stretch>
        </p:blipFill>
        <p:spPr>
          <a:xfrm>
            <a:off x="875072" y="2061744"/>
            <a:ext cx="9783096" cy="4065701"/>
          </a:xfrm>
        </p:spPr>
      </p:pic>
    </p:spTree>
    <p:extLst>
      <p:ext uri="{BB962C8B-B14F-4D97-AF65-F5344CB8AC3E}">
        <p14:creationId xmlns:p14="http://schemas.microsoft.com/office/powerpoint/2010/main" val="808286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DFA07-1B6F-4423-371D-2EAC5DC47B96}"/>
              </a:ext>
            </a:extLst>
          </p:cNvPr>
          <p:cNvSpPr>
            <a:spLocks noGrp="1"/>
          </p:cNvSpPr>
          <p:nvPr>
            <p:ph type="title"/>
          </p:nvPr>
        </p:nvSpPr>
        <p:spPr/>
        <p:txBody>
          <a:bodyPr/>
          <a:lstStyle/>
          <a:p>
            <a:r>
              <a:rPr lang="en-US" dirty="0"/>
              <a:t>PYOD LOC Implementation</a:t>
            </a:r>
          </a:p>
        </p:txBody>
      </p:sp>
      <p:pic>
        <p:nvPicPr>
          <p:cNvPr id="5" name="Content Placeholder 4">
            <a:extLst>
              <a:ext uri="{FF2B5EF4-FFF2-40B4-BE49-F238E27FC236}">
                <a16:creationId xmlns:a16="http://schemas.microsoft.com/office/drawing/2014/main" id="{26C8CC4B-7C21-6E0E-711F-E700879B2374}"/>
              </a:ext>
            </a:extLst>
          </p:cNvPr>
          <p:cNvPicPr>
            <a:picLocks noGrp="1" noChangeAspect="1"/>
          </p:cNvPicPr>
          <p:nvPr>
            <p:ph idx="1"/>
          </p:nvPr>
        </p:nvPicPr>
        <p:blipFill>
          <a:blip r:embed="rId2"/>
          <a:stretch>
            <a:fillRect/>
          </a:stretch>
        </p:blipFill>
        <p:spPr>
          <a:xfrm>
            <a:off x="1408625" y="2109819"/>
            <a:ext cx="8846420" cy="4402702"/>
          </a:xfrm>
        </p:spPr>
      </p:pic>
    </p:spTree>
    <p:extLst>
      <p:ext uri="{BB962C8B-B14F-4D97-AF65-F5344CB8AC3E}">
        <p14:creationId xmlns:p14="http://schemas.microsoft.com/office/powerpoint/2010/main" val="2221482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85AE8-2FC3-00BA-7E05-03A3B3A65075}"/>
              </a:ext>
            </a:extLst>
          </p:cNvPr>
          <p:cNvSpPr>
            <a:spLocks noGrp="1"/>
          </p:cNvSpPr>
          <p:nvPr>
            <p:ph type="title"/>
          </p:nvPr>
        </p:nvSpPr>
        <p:spPr/>
        <p:txBody>
          <a:bodyPr/>
          <a:lstStyle/>
          <a:p>
            <a:r>
              <a:rPr lang="en-US" dirty="0"/>
              <a:t>Plots from the algorithm</a:t>
            </a:r>
          </a:p>
        </p:txBody>
      </p:sp>
      <p:pic>
        <p:nvPicPr>
          <p:cNvPr id="5" name="Content Placeholder 4">
            <a:extLst>
              <a:ext uri="{FF2B5EF4-FFF2-40B4-BE49-F238E27FC236}">
                <a16:creationId xmlns:a16="http://schemas.microsoft.com/office/drawing/2014/main" id="{85EF50A7-D52B-46AE-5E9A-BBA1123B508C}"/>
              </a:ext>
            </a:extLst>
          </p:cNvPr>
          <p:cNvPicPr>
            <a:picLocks noGrp="1" noChangeAspect="1"/>
          </p:cNvPicPr>
          <p:nvPr>
            <p:ph idx="1"/>
          </p:nvPr>
        </p:nvPicPr>
        <p:blipFill>
          <a:blip r:embed="rId2"/>
          <a:stretch>
            <a:fillRect/>
          </a:stretch>
        </p:blipFill>
        <p:spPr>
          <a:xfrm>
            <a:off x="1956620" y="2014622"/>
            <a:ext cx="6940989" cy="4319658"/>
          </a:xfrm>
        </p:spPr>
      </p:pic>
    </p:spTree>
    <p:extLst>
      <p:ext uri="{BB962C8B-B14F-4D97-AF65-F5344CB8AC3E}">
        <p14:creationId xmlns:p14="http://schemas.microsoft.com/office/powerpoint/2010/main" val="4161745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67D5C-1BA0-049E-276A-DE05287B57FE}"/>
              </a:ext>
            </a:extLst>
          </p:cNvPr>
          <p:cNvSpPr>
            <a:spLocks noGrp="1"/>
          </p:cNvSpPr>
          <p:nvPr>
            <p:ph type="title"/>
          </p:nvPr>
        </p:nvSpPr>
        <p:spPr/>
        <p:txBody>
          <a:bodyPr/>
          <a:lstStyle/>
          <a:p>
            <a:r>
              <a:rPr lang="en-US" dirty="0"/>
              <a:t>Predicted data deviation</a:t>
            </a:r>
          </a:p>
        </p:txBody>
      </p:sp>
      <p:pic>
        <p:nvPicPr>
          <p:cNvPr id="5" name="Content Placeholder 4">
            <a:extLst>
              <a:ext uri="{FF2B5EF4-FFF2-40B4-BE49-F238E27FC236}">
                <a16:creationId xmlns:a16="http://schemas.microsoft.com/office/drawing/2014/main" id="{A4AF9964-A4B3-C6E4-C271-49DDAA255311}"/>
              </a:ext>
            </a:extLst>
          </p:cNvPr>
          <p:cNvPicPr>
            <a:picLocks noGrp="1" noChangeAspect="1"/>
          </p:cNvPicPr>
          <p:nvPr>
            <p:ph idx="1"/>
          </p:nvPr>
        </p:nvPicPr>
        <p:blipFill>
          <a:blip r:embed="rId2"/>
          <a:stretch>
            <a:fillRect/>
          </a:stretch>
        </p:blipFill>
        <p:spPr>
          <a:xfrm>
            <a:off x="1661651" y="2067727"/>
            <a:ext cx="7663430" cy="4392771"/>
          </a:xfrm>
        </p:spPr>
      </p:pic>
    </p:spTree>
    <p:extLst>
      <p:ext uri="{BB962C8B-B14F-4D97-AF65-F5344CB8AC3E}">
        <p14:creationId xmlns:p14="http://schemas.microsoft.com/office/powerpoint/2010/main" val="25473010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2B610-28E3-8DB1-FEFD-B1C0D128813D}"/>
              </a:ext>
            </a:extLst>
          </p:cNvPr>
          <p:cNvSpPr>
            <a:spLocks noGrp="1"/>
          </p:cNvSpPr>
          <p:nvPr>
            <p:ph type="title"/>
          </p:nvPr>
        </p:nvSpPr>
        <p:spPr/>
        <p:txBody>
          <a:bodyPr/>
          <a:lstStyle/>
          <a:p>
            <a:r>
              <a:rPr lang="en-US" dirty="0"/>
              <a:t>Box plots</a:t>
            </a:r>
          </a:p>
        </p:txBody>
      </p:sp>
      <p:pic>
        <p:nvPicPr>
          <p:cNvPr id="5" name="Content Placeholder 4">
            <a:extLst>
              <a:ext uri="{FF2B5EF4-FFF2-40B4-BE49-F238E27FC236}">
                <a16:creationId xmlns:a16="http://schemas.microsoft.com/office/drawing/2014/main" id="{F9D5A819-7046-2E48-1F42-2192AAFC8935}"/>
              </a:ext>
            </a:extLst>
          </p:cNvPr>
          <p:cNvPicPr>
            <a:picLocks noGrp="1" noChangeAspect="1"/>
          </p:cNvPicPr>
          <p:nvPr>
            <p:ph idx="1"/>
          </p:nvPr>
        </p:nvPicPr>
        <p:blipFill>
          <a:blip r:embed="rId2"/>
          <a:stretch>
            <a:fillRect/>
          </a:stretch>
        </p:blipFill>
        <p:spPr>
          <a:xfrm>
            <a:off x="952500" y="2056404"/>
            <a:ext cx="9253384" cy="4660892"/>
          </a:xfrm>
        </p:spPr>
      </p:pic>
    </p:spTree>
    <p:extLst>
      <p:ext uri="{BB962C8B-B14F-4D97-AF65-F5344CB8AC3E}">
        <p14:creationId xmlns:p14="http://schemas.microsoft.com/office/powerpoint/2010/main" val="20196460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332BB-D457-8114-AB0D-CDF033A39D2C}"/>
              </a:ext>
            </a:extLst>
          </p:cNvPr>
          <p:cNvSpPr>
            <a:spLocks noGrp="1"/>
          </p:cNvSpPr>
          <p:nvPr>
            <p:ph type="title"/>
          </p:nvPr>
        </p:nvSpPr>
        <p:spPr>
          <a:xfrm>
            <a:off x="843169" y="0"/>
            <a:ext cx="10287000" cy="1147762"/>
          </a:xfrm>
        </p:spPr>
        <p:txBody>
          <a:bodyPr/>
          <a:lstStyle/>
          <a:p>
            <a:r>
              <a:rPr lang="en-US" dirty="0"/>
              <a:t>Accuracy</a:t>
            </a:r>
          </a:p>
        </p:txBody>
      </p:sp>
      <p:sp>
        <p:nvSpPr>
          <p:cNvPr id="3" name="Content Placeholder 2">
            <a:extLst>
              <a:ext uri="{FF2B5EF4-FFF2-40B4-BE49-F238E27FC236}">
                <a16:creationId xmlns:a16="http://schemas.microsoft.com/office/drawing/2014/main" id="{363936AC-EDDA-C953-8587-B4DEC42C9DC1}"/>
              </a:ext>
            </a:extLst>
          </p:cNvPr>
          <p:cNvSpPr>
            <a:spLocks noGrp="1"/>
          </p:cNvSpPr>
          <p:nvPr>
            <p:ph idx="1"/>
          </p:nvPr>
        </p:nvSpPr>
        <p:spPr>
          <a:xfrm>
            <a:off x="843169" y="1239078"/>
            <a:ext cx="10287000" cy="5509592"/>
          </a:xfrm>
        </p:spPr>
        <p:txBody>
          <a:bodyPr/>
          <a:lstStyle/>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Scores:</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 Linear Regression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R-squared: 0.25634813007312407</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Adjusted R-squared: 0.24429821551412378</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Mean Squared Error (MSE): 31.474262588659084</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Root Mean Squared Error (RMSE): 5.6101927407762995</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Mean Absolute Error (MAE): 4.433454392161998</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indent="0" algn="just">
              <a:lnSpc>
                <a:spcPct val="107000"/>
              </a:lnSpc>
              <a:spcBef>
                <a:spcPts val="0"/>
              </a:spcBef>
              <a:spcAft>
                <a:spcPts val="800"/>
              </a:spcAft>
              <a:buNone/>
            </a:pPr>
            <a:endParaRPr lang="en-US" sz="18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marR="0" indent="0" algn="just">
              <a:lnSpc>
                <a:spcPct val="107000"/>
              </a:lnSpc>
              <a:spcBef>
                <a:spcPts val="0"/>
              </a:spcBef>
              <a:spcAft>
                <a:spcPts val="800"/>
              </a:spcAft>
              <a:buNone/>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Scores:</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 Decision trees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Accuracy: 0.9863636363636363</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Precision: 0.9868055555555556</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Recall: 0.9863636363636363</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sz="1800" dirty="0">
                <a:effectLst/>
                <a:latin typeface="Times New Roman" panose="02020603050405020304" pitchFamily="18" charset="0"/>
                <a:ea typeface="Aptos" panose="020B0004020202020204" pitchFamily="34" charset="0"/>
              </a:rPr>
              <a:t>F1 Score: 0.9863152866630287</a:t>
            </a:r>
            <a:endParaRPr lang="en-US" dirty="0"/>
          </a:p>
        </p:txBody>
      </p:sp>
    </p:spTree>
    <p:extLst>
      <p:ext uri="{BB962C8B-B14F-4D97-AF65-F5344CB8AC3E}">
        <p14:creationId xmlns:p14="http://schemas.microsoft.com/office/powerpoint/2010/main" val="40793217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33361C-97B8-4568-190E-F29DFAA7FAD5}"/>
              </a:ext>
            </a:extLst>
          </p:cNvPr>
          <p:cNvSpPr>
            <a:spLocks noGrp="1"/>
          </p:cNvSpPr>
          <p:nvPr>
            <p:ph idx="1"/>
          </p:nvPr>
        </p:nvSpPr>
        <p:spPr/>
        <p:txBody>
          <a:bodyPr/>
          <a:lstStyle/>
          <a:p>
            <a:pPr marL="0" marR="0" indent="0" algn="just">
              <a:lnSpc>
                <a:spcPct val="107000"/>
              </a:lnSpc>
              <a:spcBef>
                <a:spcPts val="0"/>
              </a:spcBef>
              <a:spcAft>
                <a:spcPts val="800"/>
              </a:spcAft>
              <a:buNone/>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Scores: </a:t>
            </a: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Random Forest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Accuracy: 0.9931818181818182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Precision: 0.9937348484848485</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Recall: 0.9931818181818182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F1 Score: 0.9931754816901672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9223701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AA9C1-8D28-1F5E-8549-F6B4B5DCF589}"/>
              </a:ext>
            </a:extLst>
          </p:cNvPr>
          <p:cNvSpPr>
            <a:spLocks noGrp="1"/>
          </p:cNvSpPr>
          <p:nvPr>
            <p:ph type="title"/>
          </p:nvPr>
        </p:nvSpPr>
        <p:spPr/>
        <p:txBody>
          <a:bodyPr/>
          <a:lstStyle/>
          <a:p>
            <a:r>
              <a:rPr lang="en-US" dirty="0"/>
              <a:t>Stream lit </a:t>
            </a:r>
          </a:p>
        </p:txBody>
      </p:sp>
      <p:sp>
        <p:nvSpPr>
          <p:cNvPr id="3" name="Content Placeholder 2">
            <a:extLst>
              <a:ext uri="{FF2B5EF4-FFF2-40B4-BE49-F238E27FC236}">
                <a16:creationId xmlns:a16="http://schemas.microsoft.com/office/drawing/2014/main" id="{709ABA07-C48B-F377-E007-BA5327A60159}"/>
              </a:ext>
            </a:extLst>
          </p:cNvPr>
          <p:cNvSpPr>
            <a:spLocks noGrp="1"/>
          </p:cNvSpPr>
          <p:nvPr>
            <p:ph idx="1"/>
          </p:nvPr>
        </p:nvSpPr>
        <p:spPr/>
        <p:txBody>
          <a:bodyPr/>
          <a:lstStyle/>
          <a:p>
            <a:r>
              <a:rPr lang="en-US" dirty="0"/>
              <a:t>Streamlit is a free and open-source framework to rapidly build and share beautiful machine learning and data science web apps. It is a Python-based library specifically designed for machine learning engineers.</a:t>
            </a:r>
          </a:p>
          <a:p>
            <a:r>
              <a:rPr lang="en-US" dirty="0"/>
              <a:t>While not difficult, Streamlit does require some time to learn its own syntax.</a:t>
            </a:r>
          </a:p>
          <a:p>
            <a:r>
              <a:rPr lang="en-US" dirty="0"/>
              <a:t>Streamlit is not that flexible. It is only based on Python, offers a limited set of widgets, and doesn't integrate with Python Notebooks.</a:t>
            </a:r>
          </a:p>
          <a:p>
            <a:r>
              <a:rPr lang="en-US" dirty="0"/>
              <a:t>The data upload limit is only 50Mb.</a:t>
            </a:r>
          </a:p>
          <a:p>
            <a:r>
              <a:rPr lang="en-US" dirty="0"/>
              <a:t>There is limited support for video/animation.</a:t>
            </a:r>
          </a:p>
          <a:p>
            <a:endParaRPr lang="en-US" dirty="0"/>
          </a:p>
          <a:p>
            <a:endParaRPr lang="en-US" dirty="0"/>
          </a:p>
          <a:p>
            <a:endParaRPr lang="en-US" dirty="0"/>
          </a:p>
        </p:txBody>
      </p:sp>
    </p:spTree>
    <p:extLst>
      <p:ext uri="{BB962C8B-B14F-4D97-AF65-F5344CB8AC3E}">
        <p14:creationId xmlns:p14="http://schemas.microsoft.com/office/powerpoint/2010/main" val="3786304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Tractor in farmland">
            <a:extLst>
              <a:ext uri="{FF2B5EF4-FFF2-40B4-BE49-F238E27FC236}">
                <a16:creationId xmlns:a16="http://schemas.microsoft.com/office/drawing/2014/main" id="{CB43E381-2861-7E05-70F6-362FEC1F0545}"/>
              </a:ext>
            </a:extLst>
          </p:cNvPr>
          <p:cNvPicPr>
            <a:picLocks noChangeAspect="1"/>
          </p:cNvPicPr>
          <p:nvPr/>
        </p:nvPicPr>
        <p:blipFill rotWithShape="1">
          <a:blip r:embed="rId2"/>
          <a:srcRect l="37011" r="3878" b="375"/>
          <a:stretch/>
        </p:blipFill>
        <p:spPr>
          <a:xfrm>
            <a:off x="1" y="10"/>
            <a:ext cx="6096000" cy="6857990"/>
          </a:xfrm>
          <a:prstGeom prst="rect">
            <a:avLst/>
          </a:prstGeom>
        </p:spPr>
      </p:pic>
      <p:sp>
        <p:nvSpPr>
          <p:cNvPr id="16" name="Rectangle 15">
            <a:extLst>
              <a:ext uri="{FF2B5EF4-FFF2-40B4-BE49-F238E27FC236}">
                <a16:creationId xmlns:a16="http://schemas.microsoft.com/office/drawing/2014/main" id="{35D03616-DDAC-8A04-EAA4-4B785713F0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74117"/>
            <a:ext cx="6096001" cy="3689633"/>
          </a:xfrm>
          <a:prstGeom prst="rect">
            <a:avLst/>
          </a:prstGeom>
          <a:gradFill>
            <a:gsLst>
              <a:gs pos="57000">
                <a:schemeClr val="accent1">
                  <a:lumMod val="60000"/>
                  <a:lumOff val="40000"/>
                  <a:alpha val="91000"/>
                </a:schemeClr>
              </a:gs>
              <a:gs pos="2000">
                <a:schemeClr val="accent1">
                  <a:lumMod val="60000"/>
                  <a:lumOff val="40000"/>
                  <a:alpha val="0"/>
                </a:schemeClr>
              </a:gs>
              <a:gs pos="100000">
                <a:schemeClr val="accent1">
                  <a:lumMod val="60000"/>
                  <a:lumOff val="4000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B0E3BC7E-3976-A539-DE2F-55125DD86CF5}"/>
              </a:ext>
            </a:extLst>
          </p:cNvPr>
          <p:cNvSpPr>
            <a:spLocks noGrp="1"/>
          </p:cNvSpPr>
          <p:nvPr>
            <p:ph type="title"/>
          </p:nvPr>
        </p:nvSpPr>
        <p:spPr>
          <a:xfrm>
            <a:off x="762000" y="3429000"/>
            <a:ext cx="4533153" cy="2332318"/>
          </a:xfrm>
        </p:spPr>
        <p:txBody>
          <a:bodyPr anchor="b">
            <a:normAutofit/>
          </a:bodyPr>
          <a:lstStyle/>
          <a:p>
            <a:pPr algn="ctr"/>
            <a:r>
              <a:rPr lang="en-US" b="1" u="sng">
                <a:latin typeface="Calibri" panose="020F0502020204030204" pitchFamily="34" charset="0"/>
                <a:cs typeface="Calibri" panose="020F0502020204030204" pitchFamily="34" charset="0"/>
              </a:rPr>
              <a:t>Business needs</a:t>
            </a:r>
            <a:r>
              <a:rPr lang="en-US">
                <a:latin typeface="Calibri" panose="020F0502020204030204" pitchFamily="34" charset="0"/>
                <a:cs typeface="Calibri" panose="020F0502020204030204" pitchFamily="34" charset="0"/>
              </a:rPr>
              <a:t>:</a:t>
            </a:r>
            <a:br>
              <a:rPr lang="en-US">
                <a:latin typeface="Calibri" panose="020F0502020204030204" pitchFamily="34" charset="0"/>
                <a:cs typeface="Calibri" panose="020F0502020204030204" pitchFamily="34" charset="0"/>
              </a:rPr>
            </a:br>
            <a:endParaRPr lang="en-US" b="0"/>
          </a:p>
        </p:txBody>
      </p:sp>
      <p:sp>
        <p:nvSpPr>
          <p:cNvPr id="3" name="Content Placeholder 2">
            <a:extLst>
              <a:ext uri="{FF2B5EF4-FFF2-40B4-BE49-F238E27FC236}">
                <a16:creationId xmlns:a16="http://schemas.microsoft.com/office/drawing/2014/main" id="{B763C0AB-A7C2-DB0E-EE64-CBF3B99C1A4D}"/>
              </a:ext>
            </a:extLst>
          </p:cNvPr>
          <p:cNvSpPr>
            <a:spLocks noGrp="1"/>
          </p:cNvSpPr>
          <p:nvPr>
            <p:ph idx="1"/>
          </p:nvPr>
        </p:nvSpPr>
        <p:spPr>
          <a:xfrm>
            <a:off x="7029448" y="762000"/>
            <a:ext cx="4219149" cy="5334000"/>
          </a:xfrm>
        </p:spPr>
        <p:txBody>
          <a:bodyPr anchor="ctr">
            <a:normAutofit/>
          </a:bodyPr>
          <a:lstStyle/>
          <a:p>
            <a:pPr marL="0" indent="0" algn="just">
              <a:buNone/>
            </a:pPr>
            <a:r>
              <a:rPr lang="en-US" dirty="0">
                <a:latin typeface="Calibri" panose="020F0502020204030204" pitchFamily="34" charset="0"/>
                <a:cs typeface="Calibri" panose="020F0502020204030204" pitchFamily="34" charset="0"/>
              </a:rPr>
              <a:t>1. </a:t>
            </a:r>
            <a:r>
              <a:rPr lang="en-US" dirty="0">
                <a:effectLst/>
                <a:latin typeface="Calibri" panose="020F0502020204030204" pitchFamily="34" charset="0"/>
                <a:cs typeface="Calibri" panose="020F0502020204030204" pitchFamily="34" charset="0"/>
              </a:rPr>
              <a:t>Increased crop yields: Machine learning helps farmers to optimize their irrigation schedules, fertilizer application rates, and pesticide use to reduce wastage and environmental harm. This can lead to increased crop yields, which can improve food security and reduce hunger.</a:t>
            </a:r>
          </a:p>
          <a:p>
            <a:pPr marL="0" indent="0" algn="just">
              <a:buNone/>
            </a:pPr>
            <a:endParaRPr lang="en-US" dirty="0">
              <a:effectLst/>
              <a:latin typeface="Calibri" panose="020F0502020204030204" pitchFamily="34" charset="0"/>
              <a:cs typeface="Calibri" panose="020F0502020204030204" pitchFamily="34" charset="0"/>
            </a:endParaRPr>
          </a:p>
          <a:p>
            <a:pPr marL="0" indent="0" algn="just">
              <a:buNone/>
            </a:pPr>
            <a:r>
              <a:rPr lang="en-US" dirty="0">
                <a:effectLst/>
                <a:latin typeface="Calibri" panose="020F0502020204030204" pitchFamily="34" charset="0"/>
                <a:cs typeface="Calibri" panose="020F0502020204030204" pitchFamily="34" charset="0"/>
              </a:rPr>
              <a:t>2. Cost savings: Machine learning can help farmers save money on crucial resources like water, fertilizer, and pesticides. This can increase the  profits and make farming more sustainable in the long term.</a:t>
            </a:r>
          </a:p>
          <a:p>
            <a:pPr marL="0" indent="0">
              <a:buNone/>
            </a:pPr>
            <a:endParaRPr lang="en-US" dirty="0"/>
          </a:p>
        </p:txBody>
      </p:sp>
    </p:spTree>
    <p:extLst>
      <p:ext uri="{BB962C8B-B14F-4D97-AF65-F5344CB8AC3E}">
        <p14:creationId xmlns:p14="http://schemas.microsoft.com/office/powerpoint/2010/main" val="11195956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8E6C66F-66BF-43F8-3611-1D80A3B42AB0}"/>
              </a:ext>
            </a:extLst>
          </p:cNvPr>
          <p:cNvPicPr>
            <a:picLocks noGrp="1" noChangeAspect="1"/>
          </p:cNvPicPr>
          <p:nvPr>
            <p:ph idx="1"/>
          </p:nvPr>
        </p:nvPicPr>
        <p:blipFill>
          <a:blip r:embed="rId2"/>
          <a:stretch>
            <a:fillRect/>
          </a:stretch>
        </p:blipFill>
        <p:spPr>
          <a:xfrm>
            <a:off x="1376855" y="681037"/>
            <a:ext cx="8742161" cy="5419725"/>
          </a:xfrm>
        </p:spPr>
      </p:pic>
    </p:spTree>
    <p:extLst>
      <p:ext uri="{BB962C8B-B14F-4D97-AF65-F5344CB8AC3E}">
        <p14:creationId xmlns:p14="http://schemas.microsoft.com/office/powerpoint/2010/main" val="4003817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90DCF-32D7-F121-9F01-83071BE12AF2}"/>
              </a:ext>
            </a:extLst>
          </p:cNvPr>
          <p:cNvSpPr>
            <a:spLocks noGrp="1"/>
          </p:cNvSpPr>
          <p:nvPr>
            <p:ph type="title"/>
          </p:nvPr>
        </p:nvSpPr>
        <p:spPr>
          <a:xfrm>
            <a:off x="952500" y="265470"/>
            <a:ext cx="10287000" cy="587477"/>
          </a:xfrm>
        </p:spPr>
        <p:txBody>
          <a:bodyPr/>
          <a:lstStyle/>
          <a:p>
            <a:r>
              <a:rPr lang="en-US" dirty="0"/>
              <a:t>Front End</a:t>
            </a:r>
          </a:p>
        </p:txBody>
      </p:sp>
      <p:pic>
        <p:nvPicPr>
          <p:cNvPr id="5" name="Content Placeholder 4">
            <a:extLst>
              <a:ext uri="{FF2B5EF4-FFF2-40B4-BE49-F238E27FC236}">
                <a16:creationId xmlns:a16="http://schemas.microsoft.com/office/drawing/2014/main" id="{68CF085F-AC7E-C574-0625-A2D3396C4756}"/>
              </a:ext>
            </a:extLst>
          </p:cNvPr>
          <p:cNvPicPr>
            <a:picLocks noGrp="1" noChangeAspect="1"/>
          </p:cNvPicPr>
          <p:nvPr>
            <p:ph idx="1"/>
          </p:nvPr>
        </p:nvPicPr>
        <p:blipFill>
          <a:blip r:embed="rId2"/>
          <a:stretch>
            <a:fillRect/>
          </a:stretch>
        </p:blipFill>
        <p:spPr>
          <a:xfrm>
            <a:off x="1335904" y="1140542"/>
            <a:ext cx="9520191" cy="4967595"/>
          </a:xfrm>
        </p:spPr>
      </p:pic>
    </p:spTree>
    <p:extLst>
      <p:ext uri="{BB962C8B-B14F-4D97-AF65-F5344CB8AC3E}">
        <p14:creationId xmlns:p14="http://schemas.microsoft.com/office/powerpoint/2010/main" val="1070187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591E64A1-5C45-A94C-2DDC-3F179D47F7D1}"/>
              </a:ext>
            </a:extLst>
          </p:cNvPr>
          <p:cNvPicPr>
            <a:picLocks noGrp="1" noChangeAspect="1"/>
          </p:cNvPicPr>
          <p:nvPr>
            <p:ph idx="1"/>
          </p:nvPr>
        </p:nvPicPr>
        <p:blipFill>
          <a:blip r:embed="rId2"/>
          <a:stretch>
            <a:fillRect/>
          </a:stretch>
        </p:blipFill>
        <p:spPr>
          <a:xfrm>
            <a:off x="695740" y="300224"/>
            <a:ext cx="10224902" cy="5924053"/>
          </a:xfrm>
        </p:spPr>
      </p:pic>
    </p:spTree>
    <p:extLst>
      <p:ext uri="{BB962C8B-B14F-4D97-AF65-F5344CB8AC3E}">
        <p14:creationId xmlns:p14="http://schemas.microsoft.com/office/powerpoint/2010/main" val="2655294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3BA58-646C-2C22-FC68-833CA4C3170B}"/>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7F5893E5-B8EB-8BB0-1401-A68896AEB092}"/>
              </a:ext>
            </a:extLst>
          </p:cNvPr>
          <p:cNvSpPr>
            <a:spLocks noGrp="1"/>
          </p:cNvSpPr>
          <p:nvPr>
            <p:ph idx="1"/>
          </p:nvPr>
        </p:nvSpPr>
        <p:spPr/>
        <p:txBody>
          <a:bodyPr/>
          <a:lstStyle/>
          <a:p>
            <a:r>
              <a:rPr lang="en-US" sz="1800" kern="100" dirty="0">
                <a:effectLst/>
                <a:latin typeface="Aptos" panose="020B0004020202020204" pitchFamily="34" charset="0"/>
                <a:ea typeface="Aptos" panose="020B0004020202020204" pitchFamily="34" charset="0"/>
                <a:cs typeface="Times New Roman" panose="02020603050405020304" pitchFamily="18" charset="0"/>
              </a:rPr>
              <a:t>The project aims to develop a crop recommendation system using machine learning algorithms to assist farmers in selecting suitable crops for cultivation based on various environmental factors and agricultural parameters. By analyzing historical data on climate conditions, soil properties, crop yields, and other relevant variables, the system will generate personalized recommendations to maximize agricultural productivity and sustainability.</a:t>
            </a:r>
          </a:p>
          <a:p>
            <a:endParaRPr lang="en-US" dirty="0"/>
          </a:p>
        </p:txBody>
      </p:sp>
    </p:spTree>
    <p:extLst>
      <p:ext uri="{BB962C8B-B14F-4D97-AF65-F5344CB8AC3E}">
        <p14:creationId xmlns:p14="http://schemas.microsoft.com/office/powerpoint/2010/main" val="11077594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97D8B-7A7E-1F3F-A0F1-8490371D79ED}"/>
              </a:ext>
            </a:extLst>
          </p:cNvPr>
          <p:cNvSpPr>
            <a:spLocks noGrp="1"/>
          </p:cNvSpPr>
          <p:nvPr>
            <p:ph type="title"/>
          </p:nvPr>
        </p:nvSpPr>
        <p:spPr>
          <a:xfrm>
            <a:off x="952500" y="757238"/>
            <a:ext cx="10287000" cy="334143"/>
          </a:xfrm>
        </p:spPr>
        <p:txBody>
          <a:bodyPr>
            <a:normAutofit fontScale="90000"/>
          </a:bodyPr>
          <a:lstStyle/>
          <a:p>
            <a:r>
              <a:rPr lang="en-US" dirty="0"/>
              <a:t>references</a:t>
            </a:r>
          </a:p>
        </p:txBody>
      </p:sp>
      <p:sp>
        <p:nvSpPr>
          <p:cNvPr id="3" name="Content Placeholder 2">
            <a:extLst>
              <a:ext uri="{FF2B5EF4-FFF2-40B4-BE49-F238E27FC236}">
                <a16:creationId xmlns:a16="http://schemas.microsoft.com/office/drawing/2014/main" id="{67E76203-5C73-CA55-14AF-C17154892F17}"/>
              </a:ext>
            </a:extLst>
          </p:cNvPr>
          <p:cNvSpPr>
            <a:spLocks noGrp="1"/>
          </p:cNvSpPr>
          <p:nvPr>
            <p:ph idx="1"/>
          </p:nvPr>
        </p:nvSpPr>
        <p:spPr>
          <a:xfrm>
            <a:off x="578874" y="1091381"/>
            <a:ext cx="10287000" cy="3890965"/>
          </a:xfrm>
        </p:spPr>
        <p:txBody>
          <a:bodyPr>
            <a:noAutofit/>
          </a:bodyPr>
          <a:lstStyle/>
          <a:p>
            <a:r>
              <a:rPr lang="en-US" sz="1000" dirty="0">
                <a:latin typeface="Times New Roman" panose="02020603050405020304" pitchFamily="18" charset="0"/>
                <a:cs typeface="Times New Roman" panose="02020603050405020304" pitchFamily="18" charset="0"/>
              </a:rPr>
              <a:t>https://oppla.eu/casestudy/19448</a:t>
            </a:r>
          </a:p>
          <a:p>
            <a:r>
              <a:rPr lang="en-US" sz="1000" dirty="0">
                <a:latin typeface="Times New Roman" panose="02020603050405020304" pitchFamily="18" charset="0"/>
                <a:cs typeface="Times New Roman" panose="02020603050405020304" pitchFamily="18" charset="0"/>
              </a:rPr>
              <a:t>https://www.ncbi.nlm.nih.gov/pmc/articles/PMC10520008/		--main.</a:t>
            </a:r>
          </a:p>
          <a:p>
            <a:r>
              <a:rPr lang="en-US" sz="1000" dirty="0">
                <a:latin typeface="Times New Roman" panose="02020603050405020304" pitchFamily="18" charset="0"/>
                <a:cs typeface="Times New Roman" panose="02020603050405020304" pitchFamily="18" charset="0"/>
              </a:rPr>
              <a:t>https://www.mdpi.com/2673-4591/58/1/97</a:t>
            </a:r>
          </a:p>
          <a:p>
            <a:r>
              <a:rPr lang="en-US" sz="1000" dirty="0">
                <a:latin typeface="Times New Roman" panose="02020603050405020304" pitchFamily="18" charset="0"/>
                <a:cs typeface="Times New Roman" panose="02020603050405020304" pitchFamily="18" charset="0"/>
              </a:rPr>
              <a:t>https://iopscience.iop.org/article/10.1088/1748-9326/9/6/064025/meta</a:t>
            </a:r>
          </a:p>
          <a:p>
            <a:r>
              <a:rPr lang="en-US" sz="1000" dirty="0">
                <a:latin typeface="Times New Roman" panose="02020603050405020304" pitchFamily="18" charset="0"/>
                <a:cs typeface="Times New Roman" panose="02020603050405020304" pitchFamily="18" charset="0"/>
              </a:rPr>
              <a:t>https://zenodo.org/records/7059923</a:t>
            </a:r>
          </a:p>
          <a:p>
            <a:r>
              <a:rPr lang="en-US" sz="1000" dirty="0">
                <a:latin typeface="Times New Roman" panose="02020603050405020304" pitchFamily="18" charset="0"/>
                <a:cs typeface="Times New Roman" panose="02020603050405020304" pitchFamily="18" charset="0"/>
              </a:rPr>
              <a:t>https://www.ncbi.nlm.nih.gov/pmc/articles/PMC8877115/#B17-micromachines-13-00250</a:t>
            </a:r>
          </a:p>
          <a:p>
            <a:r>
              <a:rPr lang="en-US" sz="1000" dirty="0">
                <a:latin typeface="Times New Roman" panose="02020603050405020304" pitchFamily="18" charset="0"/>
                <a:cs typeface="Times New Roman" panose="02020603050405020304" pitchFamily="18" charset="0"/>
              </a:rPr>
              <a:t>https://ieeexplore.ieee.org/document/7891032</a:t>
            </a:r>
          </a:p>
          <a:p>
            <a:r>
              <a:rPr lang="en-US" sz="1000" dirty="0">
                <a:latin typeface="Times New Roman" panose="02020603050405020304" pitchFamily="18" charset="0"/>
                <a:cs typeface="Times New Roman" panose="02020603050405020304" pitchFamily="18" charset="0"/>
              </a:rPr>
              <a:t>https://github.com/absmahi01/Krishi-ML-Based-Farming-Website/blob/main/Data%20raw/Fertilizer.csv</a:t>
            </a:r>
          </a:p>
          <a:p>
            <a:r>
              <a:rPr lang="en-US" sz="1000" dirty="0">
                <a:latin typeface="Times New Roman" panose="02020603050405020304" pitchFamily="18" charset="0"/>
                <a:cs typeface="Times New Roman" panose="02020603050405020304" pitchFamily="18" charset="0"/>
              </a:rPr>
              <a:t>https://iopscience.iop.org/article/10.1088/1748-9326/9/6/064025/meta</a:t>
            </a:r>
          </a:p>
          <a:p>
            <a:r>
              <a:rPr lang="en-US" sz="1000" dirty="0">
                <a:latin typeface="Times New Roman" panose="02020603050405020304" pitchFamily="18" charset="0"/>
                <a:cs typeface="Times New Roman" panose="02020603050405020304" pitchFamily="18" charset="0"/>
              </a:rPr>
              <a:t>https://www.thespruceeats.com/what-is-urban-farming-5188341https://oppla.eu/casestudy/19448</a:t>
            </a:r>
          </a:p>
          <a:p>
            <a:r>
              <a:rPr lang="en-US" sz="1000" dirty="0">
                <a:latin typeface="Times New Roman" panose="02020603050405020304" pitchFamily="18" charset="0"/>
                <a:cs typeface="Times New Roman" panose="02020603050405020304" pitchFamily="18" charset="0"/>
              </a:rPr>
              <a:t>https://www.ncbi.nlm.nih.gov/pmc/articles/PMC10520008/		--main.</a:t>
            </a:r>
          </a:p>
          <a:p>
            <a:r>
              <a:rPr lang="en-US" sz="1000" dirty="0">
                <a:latin typeface="Times New Roman" panose="02020603050405020304" pitchFamily="18" charset="0"/>
                <a:cs typeface="Times New Roman" panose="02020603050405020304" pitchFamily="18" charset="0"/>
              </a:rPr>
              <a:t>https://www.mdpi.com/2673-4591/58/1/97</a:t>
            </a:r>
          </a:p>
          <a:p>
            <a:r>
              <a:rPr lang="en-US" sz="1000" dirty="0">
                <a:latin typeface="Times New Roman" panose="02020603050405020304" pitchFamily="18" charset="0"/>
                <a:cs typeface="Times New Roman" panose="02020603050405020304" pitchFamily="18" charset="0"/>
              </a:rPr>
              <a:t>https://iopscience.iop.org/article/10.1088/1748-9326/9/6/064025/meta</a:t>
            </a:r>
          </a:p>
          <a:p>
            <a:r>
              <a:rPr lang="en-US" sz="1000" dirty="0">
                <a:latin typeface="Times New Roman" panose="02020603050405020304" pitchFamily="18" charset="0"/>
                <a:cs typeface="Times New Roman" panose="02020603050405020304" pitchFamily="18" charset="0"/>
              </a:rPr>
              <a:t>https://zenodo.org/records/7059923</a:t>
            </a:r>
          </a:p>
          <a:p>
            <a:r>
              <a:rPr lang="en-US" sz="1000" dirty="0">
                <a:latin typeface="Times New Roman" panose="02020603050405020304" pitchFamily="18" charset="0"/>
                <a:cs typeface="Times New Roman" panose="02020603050405020304" pitchFamily="18" charset="0"/>
              </a:rPr>
              <a:t>https://www.ncbi.nlm.nih.gov/pmc/articles/PMC8877115/#B17-micromachines-13-00250</a:t>
            </a:r>
          </a:p>
          <a:p>
            <a:r>
              <a:rPr lang="en-US" sz="1000" dirty="0">
                <a:latin typeface="Times New Roman" panose="02020603050405020304" pitchFamily="18" charset="0"/>
                <a:cs typeface="Times New Roman" panose="02020603050405020304" pitchFamily="18" charset="0"/>
              </a:rPr>
              <a:t>https://ieeexplore.ieee.org/document/7891032</a:t>
            </a:r>
          </a:p>
          <a:p>
            <a:r>
              <a:rPr lang="en-US" sz="1000" dirty="0">
                <a:latin typeface="Times New Roman" panose="02020603050405020304" pitchFamily="18" charset="0"/>
                <a:cs typeface="Times New Roman" panose="02020603050405020304" pitchFamily="18" charset="0"/>
              </a:rPr>
              <a:t>https://github.com/absmahi01/Krishi-ML-Based-Farming-Website/blob/main/Data%20raw/Fertilizer.csv</a:t>
            </a:r>
          </a:p>
          <a:p>
            <a:r>
              <a:rPr lang="en-US" sz="1000" dirty="0">
                <a:latin typeface="Times New Roman" panose="02020603050405020304" pitchFamily="18" charset="0"/>
                <a:cs typeface="Times New Roman" panose="02020603050405020304" pitchFamily="18" charset="0"/>
              </a:rPr>
              <a:t>https://iopscience.iop.org/article/10.1088/1748-9326/9/6/064025/meta</a:t>
            </a:r>
          </a:p>
          <a:p>
            <a:r>
              <a:rPr lang="en-US" sz="1000" dirty="0">
                <a:latin typeface="Times New Roman" panose="02020603050405020304" pitchFamily="18" charset="0"/>
                <a:cs typeface="Times New Roman" panose="02020603050405020304" pitchFamily="18" charset="0"/>
              </a:rPr>
              <a:t>https://www.thespruceeats.com/what-is-urban-farming-5188341</a:t>
            </a:r>
          </a:p>
        </p:txBody>
      </p:sp>
    </p:spTree>
    <p:extLst>
      <p:ext uri="{BB962C8B-B14F-4D97-AF65-F5344CB8AC3E}">
        <p14:creationId xmlns:p14="http://schemas.microsoft.com/office/powerpoint/2010/main" val="4262964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0CF42-B205-234F-44CD-1451956227FE}"/>
              </a:ext>
            </a:extLst>
          </p:cNvPr>
          <p:cNvSpPr>
            <a:spLocks noGrp="1"/>
          </p:cNvSpPr>
          <p:nvPr>
            <p:ph type="title"/>
          </p:nvPr>
        </p:nvSpPr>
        <p:spPr>
          <a:xfrm>
            <a:off x="4393790" y="2468051"/>
            <a:ext cx="3835810" cy="1147762"/>
          </a:xfrm>
        </p:spPr>
        <p:txBody>
          <a:bodyPr/>
          <a:lstStyle/>
          <a:p>
            <a:r>
              <a:rPr lang="en-US" dirty="0"/>
              <a:t>Thank You</a:t>
            </a:r>
          </a:p>
        </p:txBody>
      </p:sp>
    </p:spTree>
    <p:extLst>
      <p:ext uri="{BB962C8B-B14F-4D97-AF65-F5344CB8AC3E}">
        <p14:creationId xmlns:p14="http://schemas.microsoft.com/office/powerpoint/2010/main" val="2735320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 tractor in the distance on a farm">
            <a:extLst>
              <a:ext uri="{FF2B5EF4-FFF2-40B4-BE49-F238E27FC236}">
                <a16:creationId xmlns:a16="http://schemas.microsoft.com/office/drawing/2014/main" id="{4AD88C5C-DFC4-1452-2476-D77CB0A77C55}"/>
              </a:ext>
            </a:extLst>
          </p:cNvPr>
          <p:cNvPicPr>
            <a:picLocks noChangeAspect="1"/>
          </p:cNvPicPr>
          <p:nvPr/>
        </p:nvPicPr>
        <p:blipFill rotWithShape="1">
          <a:blip r:embed="rId2"/>
          <a:srcRect l="33589" r="7077" b="-1"/>
          <a:stretch/>
        </p:blipFill>
        <p:spPr>
          <a:xfrm>
            <a:off x="1" y="10"/>
            <a:ext cx="6096000" cy="6857990"/>
          </a:xfrm>
          <a:prstGeom prst="rect">
            <a:avLst/>
          </a:prstGeom>
        </p:spPr>
      </p:pic>
      <p:sp>
        <p:nvSpPr>
          <p:cNvPr id="15" name="Rectangle 14">
            <a:extLst>
              <a:ext uri="{FF2B5EF4-FFF2-40B4-BE49-F238E27FC236}">
                <a16:creationId xmlns:a16="http://schemas.microsoft.com/office/drawing/2014/main" id="{35D03616-DDAC-8A04-EAA4-4B785713F0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74117"/>
            <a:ext cx="6096001" cy="3689633"/>
          </a:xfrm>
          <a:prstGeom prst="rect">
            <a:avLst/>
          </a:prstGeom>
          <a:gradFill>
            <a:gsLst>
              <a:gs pos="57000">
                <a:schemeClr val="accent1">
                  <a:lumMod val="60000"/>
                  <a:lumOff val="40000"/>
                  <a:alpha val="91000"/>
                </a:schemeClr>
              </a:gs>
              <a:gs pos="2000">
                <a:schemeClr val="accent1">
                  <a:lumMod val="60000"/>
                  <a:lumOff val="40000"/>
                  <a:alpha val="0"/>
                </a:schemeClr>
              </a:gs>
              <a:gs pos="100000">
                <a:schemeClr val="accent1">
                  <a:lumMod val="60000"/>
                  <a:lumOff val="4000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C674D2B-558E-673A-8D24-02DFEAEC4066}"/>
              </a:ext>
            </a:extLst>
          </p:cNvPr>
          <p:cNvSpPr>
            <a:spLocks noGrp="1"/>
          </p:cNvSpPr>
          <p:nvPr>
            <p:ph idx="1"/>
          </p:nvPr>
        </p:nvSpPr>
        <p:spPr>
          <a:xfrm>
            <a:off x="7029448" y="762000"/>
            <a:ext cx="4219149" cy="5334000"/>
          </a:xfrm>
        </p:spPr>
        <p:txBody>
          <a:bodyPr anchor="ctr">
            <a:normAutofit/>
          </a:bodyPr>
          <a:lstStyle/>
          <a:p>
            <a:pPr marL="0" indent="0" algn="just">
              <a:buNone/>
            </a:pPr>
            <a:r>
              <a:rPr lang="en-US" dirty="0">
                <a:latin typeface="Calibri" panose="020F0502020204030204" pitchFamily="34" charset="0"/>
                <a:cs typeface="Calibri" panose="020F0502020204030204" pitchFamily="34" charset="0"/>
              </a:rPr>
              <a:t>3. </a:t>
            </a:r>
            <a:r>
              <a:rPr lang="en-US" dirty="0">
                <a:effectLst/>
                <a:latin typeface="Calibri" panose="020F0502020204030204" pitchFamily="34" charset="0"/>
                <a:cs typeface="Calibri" panose="020F0502020204030204" pitchFamily="34" charset="0"/>
              </a:rPr>
              <a:t>Personalized recommendations: Machine learning provides          farmers with personalized recommendations for planting, irrigation, and fertilization. This can help farmers make better decisions about when to plant, how to irrigate, and when to apply 	fertilizers.</a:t>
            </a:r>
          </a:p>
          <a:p>
            <a:pPr marL="0" indent="0" algn="just">
              <a:buNone/>
            </a:pPr>
            <a:endParaRPr lang="en-US" dirty="0">
              <a:effectLst/>
              <a:latin typeface="Calibri" panose="020F0502020204030204" pitchFamily="34" charset="0"/>
              <a:cs typeface="Calibri" panose="020F0502020204030204" pitchFamily="34" charset="0"/>
            </a:endParaRPr>
          </a:p>
          <a:p>
            <a:pPr marL="0" indent="0" algn="just">
              <a:buNone/>
            </a:pPr>
            <a:r>
              <a:rPr lang="en-US" dirty="0">
                <a:latin typeface="Calibri" panose="020F0502020204030204" pitchFamily="34" charset="0"/>
                <a:cs typeface="Calibri" panose="020F0502020204030204" pitchFamily="34" charset="0"/>
              </a:rPr>
              <a:t>4. </a:t>
            </a:r>
            <a:r>
              <a:rPr lang="en-US" dirty="0">
                <a:effectLst/>
                <a:latin typeface="Calibri" panose="020F0502020204030204" pitchFamily="34" charset="0"/>
                <a:cs typeface="Calibri" panose="020F0502020204030204" pitchFamily="34" charset="0"/>
              </a:rPr>
              <a:t>Improved safety: Machine learning can help farmers avoid hazardous tasks such as working with pesticides. This can improve farm workers’ safety and health.</a:t>
            </a:r>
          </a:p>
          <a:p>
            <a:pPr lvl="1"/>
            <a:r>
              <a:rPr lang="en-US" dirty="0"/>
              <a:t>	</a:t>
            </a:r>
          </a:p>
        </p:txBody>
      </p:sp>
    </p:spTree>
    <p:extLst>
      <p:ext uri="{BB962C8B-B14F-4D97-AF65-F5344CB8AC3E}">
        <p14:creationId xmlns:p14="http://schemas.microsoft.com/office/powerpoint/2010/main" val="40100174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DAD064D-86F0-42ED-B520-996898579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7A4D85E-F98A-F670-16C3-7B2B0DA3A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17781"/>
            <a:ext cx="6096000" cy="3640219"/>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19BD243-68FD-5EA3-E1A5-38CA5440AE4B}"/>
              </a:ext>
            </a:extLst>
          </p:cNvPr>
          <p:cNvSpPr>
            <a:spLocks noGrp="1"/>
          </p:cNvSpPr>
          <p:nvPr>
            <p:ph idx="1"/>
          </p:nvPr>
        </p:nvSpPr>
        <p:spPr>
          <a:xfrm>
            <a:off x="618204" y="358875"/>
            <a:ext cx="4191000" cy="3890965"/>
          </a:xfrm>
        </p:spPr>
        <p:txBody>
          <a:bodyPr>
            <a:normAutofit/>
          </a:bodyPr>
          <a:lstStyle/>
          <a:p>
            <a:pPr marL="0" indent="0" algn="just">
              <a:lnSpc>
                <a:spcPct val="110000"/>
              </a:lnSpc>
              <a:buNone/>
            </a:pPr>
            <a:r>
              <a:rPr lang="en-US" sz="1500" dirty="0">
                <a:effectLst/>
                <a:latin typeface="Calibri" panose="020F0502020204030204" pitchFamily="34" charset="0"/>
                <a:cs typeface="Calibri" panose="020F0502020204030204" pitchFamily="34" charset="0"/>
              </a:rPr>
              <a:t>5. </a:t>
            </a:r>
            <a:r>
              <a:rPr lang="en-US" sz="1500" u="sng" dirty="0">
                <a:effectLst/>
                <a:latin typeface="Calibri" panose="020F0502020204030204" pitchFamily="34" charset="0"/>
                <a:cs typeface="Calibri" panose="020F0502020204030204" pitchFamily="34" charset="0"/>
              </a:rPr>
              <a:t>Adaptation to changing conditions</a:t>
            </a:r>
            <a:r>
              <a:rPr lang="en-US" sz="1500" dirty="0">
                <a:effectLst/>
                <a:latin typeface="Calibri" panose="020F0502020204030204" pitchFamily="34" charset="0"/>
                <a:cs typeface="Calibri" panose="020F0502020204030204" pitchFamily="34" charset="0"/>
              </a:rPr>
              <a:t>: Machine learning can help farmers adapt their practices to cope with changing weather patterns, which can</a:t>
            </a:r>
            <a:r>
              <a:rPr lang="en-US" sz="1500" dirty="0">
                <a:effectLst/>
                <a:latin typeface="Helvetica Neue" panose="02000503000000020004" pitchFamily="2" charset="0"/>
              </a:rPr>
              <a:t> </a:t>
            </a:r>
            <a:r>
              <a:rPr lang="en-US" sz="1500" dirty="0">
                <a:effectLst/>
                <a:latin typeface="Calibri" panose="020F0502020204030204" pitchFamily="34" charset="0"/>
                <a:cs typeface="Calibri" panose="020F0502020204030204" pitchFamily="34" charset="0"/>
              </a:rPr>
              <a:t>strengthen adaptability to changing climate conditions.</a:t>
            </a:r>
          </a:p>
          <a:p>
            <a:pPr marL="0" indent="0" algn="just">
              <a:lnSpc>
                <a:spcPct val="110000"/>
              </a:lnSpc>
              <a:buNone/>
            </a:pPr>
            <a:r>
              <a:rPr lang="en-US" sz="1500" dirty="0">
                <a:effectLst/>
                <a:latin typeface="Calibri" panose="020F0502020204030204" pitchFamily="34" charset="0"/>
                <a:cs typeface="Calibri" panose="020F0502020204030204" pitchFamily="34" charset="0"/>
              </a:rPr>
              <a:t>It can also help farmers manage their land in a way that conserves biodiversity, which can safeguard ecosystem services and preserve natural resources.</a:t>
            </a:r>
          </a:p>
          <a:p>
            <a:pPr marL="0" indent="0" algn="just">
              <a:lnSpc>
                <a:spcPct val="110000"/>
              </a:lnSpc>
              <a:buNone/>
            </a:pPr>
            <a:r>
              <a:rPr lang="en-US" sz="1500" dirty="0">
                <a:latin typeface="Calibri" panose="020F0502020204030204" pitchFamily="34" charset="0"/>
                <a:cs typeface="Calibri" panose="020F0502020204030204" pitchFamily="34" charset="0"/>
              </a:rPr>
              <a:t>6</a:t>
            </a:r>
            <a:r>
              <a:rPr lang="en-US" sz="1500" dirty="0">
                <a:effectLst/>
                <a:latin typeface="Calibri" panose="020F0502020204030204" pitchFamily="34" charset="0"/>
                <a:cs typeface="Calibri" panose="020F0502020204030204" pitchFamily="34" charset="0"/>
              </a:rPr>
              <a:t>. </a:t>
            </a:r>
            <a:r>
              <a:rPr lang="en-US" sz="1500" u="sng" dirty="0">
                <a:effectLst/>
                <a:latin typeface="Calibri" panose="020F0502020204030204" pitchFamily="34" charset="0"/>
                <a:cs typeface="Calibri" panose="020F0502020204030204" pitchFamily="34" charset="0"/>
              </a:rPr>
              <a:t>Early warning systems</a:t>
            </a:r>
            <a:r>
              <a:rPr lang="en-US" sz="1500" dirty="0">
                <a:effectLst/>
                <a:latin typeface="Calibri" panose="020F0502020204030204" pitchFamily="34" charset="0"/>
                <a:cs typeface="Calibri" panose="020F0502020204030204" pitchFamily="34" charset="0"/>
              </a:rPr>
              <a:t>: Machine learning can be used in early warning systems that alert farmers about potential pest outbreaks, soil degradation, water scarcity, and climate change. It can also be used to develop models for predicting the spread of pests and diseases.</a:t>
            </a:r>
          </a:p>
          <a:p>
            <a:pPr marL="0" indent="0">
              <a:lnSpc>
                <a:spcPct val="110000"/>
              </a:lnSpc>
              <a:buNone/>
            </a:pPr>
            <a:endParaRPr lang="en-US" sz="1500" dirty="0"/>
          </a:p>
        </p:txBody>
      </p:sp>
      <p:pic>
        <p:nvPicPr>
          <p:cNvPr id="5" name="Picture 4" descr="Plant growing in a concrete crack">
            <a:extLst>
              <a:ext uri="{FF2B5EF4-FFF2-40B4-BE49-F238E27FC236}">
                <a16:creationId xmlns:a16="http://schemas.microsoft.com/office/drawing/2014/main" id="{FA37EB24-5D76-77EA-35D4-CFA026D64483}"/>
              </a:ext>
            </a:extLst>
          </p:cNvPr>
          <p:cNvPicPr>
            <a:picLocks noChangeAspect="1"/>
          </p:cNvPicPr>
          <p:nvPr/>
        </p:nvPicPr>
        <p:blipFill rotWithShape="1">
          <a:blip r:embed="rId2"/>
          <a:srcRect l="11016" r="29650" b="-1"/>
          <a:stretch/>
        </p:blipFill>
        <p:spPr>
          <a:xfrm>
            <a:off x="6096000" y="10"/>
            <a:ext cx="6095999" cy="6857990"/>
          </a:xfrm>
          <a:prstGeom prst="rect">
            <a:avLst/>
          </a:prstGeom>
        </p:spPr>
      </p:pic>
    </p:spTree>
    <p:extLst>
      <p:ext uri="{BB962C8B-B14F-4D97-AF65-F5344CB8AC3E}">
        <p14:creationId xmlns:p14="http://schemas.microsoft.com/office/powerpoint/2010/main" val="1372128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DAD064D-86F0-42ED-B520-996898579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4BA0D3C3-6656-2763-B3C3-EAE997CEA4D5}"/>
              </a:ext>
            </a:extLst>
          </p:cNvPr>
          <p:cNvSpPr>
            <a:spLocks noGrp="1"/>
          </p:cNvSpPr>
          <p:nvPr>
            <p:ph type="title"/>
          </p:nvPr>
        </p:nvSpPr>
        <p:spPr>
          <a:xfrm>
            <a:off x="7029450" y="762001"/>
            <a:ext cx="4229100" cy="1141004"/>
          </a:xfrm>
        </p:spPr>
        <p:txBody>
          <a:bodyPr>
            <a:normAutofit/>
          </a:bodyPr>
          <a:lstStyle/>
          <a:p>
            <a:pPr>
              <a:lnSpc>
                <a:spcPct val="110000"/>
              </a:lnSpc>
            </a:pPr>
            <a:r>
              <a:rPr lang="en-US" sz="2200" b="1" u="sng">
                <a:latin typeface="Calibri" panose="020F0502020204030204" pitchFamily="34" charset="0"/>
                <a:cs typeface="Calibri" panose="020F0502020204030204" pitchFamily="34" charset="0"/>
              </a:rPr>
              <a:t>PROBLEM STATEMENT</a:t>
            </a:r>
            <a:r>
              <a:rPr lang="en-US" sz="2200" b="1">
                <a:latin typeface="Calibri" panose="020F0502020204030204" pitchFamily="34" charset="0"/>
                <a:cs typeface="Calibri" panose="020F0502020204030204" pitchFamily="34" charset="0"/>
              </a:rPr>
              <a:t>:</a:t>
            </a:r>
            <a:br>
              <a:rPr lang="en-US" sz="2200" b="1">
                <a:latin typeface="Calibri" panose="020F0502020204030204" pitchFamily="34" charset="0"/>
                <a:cs typeface="Calibri" panose="020F0502020204030204" pitchFamily="34" charset="0"/>
              </a:rPr>
            </a:br>
            <a:endParaRPr lang="en-US" sz="2200"/>
          </a:p>
        </p:txBody>
      </p:sp>
      <p:pic>
        <p:nvPicPr>
          <p:cNvPr id="7" name="Picture 6" descr="Golden wheat against sky">
            <a:extLst>
              <a:ext uri="{FF2B5EF4-FFF2-40B4-BE49-F238E27FC236}">
                <a16:creationId xmlns:a16="http://schemas.microsoft.com/office/drawing/2014/main" id="{818E62FE-6AF1-E0BC-CA0A-465275FD5278}"/>
              </a:ext>
            </a:extLst>
          </p:cNvPr>
          <p:cNvPicPr>
            <a:picLocks noChangeAspect="1"/>
          </p:cNvPicPr>
          <p:nvPr/>
        </p:nvPicPr>
        <p:blipFill rotWithShape="1">
          <a:blip r:embed="rId2"/>
          <a:srcRect l="14694" r="25972" b="-1"/>
          <a:stretch/>
        </p:blipFill>
        <p:spPr>
          <a:xfrm>
            <a:off x="-1" y="10"/>
            <a:ext cx="6096001" cy="6857990"/>
          </a:xfrm>
          <a:prstGeom prst="rect">
            <a:avLst/>
          </a:prstGeom>
        </p:spPr>
      </p:pic>
      <p:sp>
        <p:nvSpPr>
          <p:cNvPr id="13" name="Rectangle 12">
            <a:extLst>
              <a:ext uri="{FF2B5EF4-FFF2-40B4-BE49-F238E27FC236}">
                <a16:creationId xmlns:a16="http://schemas.microsoft.com/office/drawing/2014/main" id="{AE56140E-8EE1-BE31-745D-450AF05FB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74117"/>
            <a:ext cx="6095999" cy="3689633"/>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8E9531-7AA4-D3A8-A98E-74DEC025C05E}"/>
              </a:ext>
            </a:extLst>
          </p:cNvPr>
          <p:cNvSpPr>
            <a:spLocks noGrp="1"/>
          </p:cNvSpPr>
          <p:nvPr>
            <p:ph idx="1"/>
          </p:nvPr>
        </p:nvSpPr>
        <p:spPr>
          <a:xfrm>
            <a:off x="7029450" y="2286000"/>
            <a:ext cx="4219149" cy="3810000"/>
          </a:xfrm>
        </p:spPr>
        <p:txBody>
          <a:bodyPr>
            <a:normAutofit/>
          </a:bodyPr>
          <a:lstStyle/>
          <a:p>
            <a:pPr marL="0" indent="0" algn="just">
              <a:lnSpc>
                <a:spcPct val="110000"/>
              </a:lnSpc>
              <a:buNone/>
            </a:pPr>
            <a:r>
              <a:rPr lang="en-US" sz="1700" dirty="0">
                <a:latin typeface="Calibri" panose="020F0502020204030204" pitchFamily="34" charset="0"/>
                <a:cs typeface="Calibri" panose="020F0502020204030204" pitchFamily="34" charset="0"/>
              </a:rPr>
              <a:t>Problem: Farmers usually find it hard to tell which crops to cultivate and generally use factors like soil type and climate conditions to arrive at a decision. This will most certainly result in lower crop yields, as well as the negative impact on the environment and farmer’s income.</a:t>
            </a:r>
          </a:p>
          <a:p>
            <a:pPr marL="0" indent="0" algn="just">
              <a:lnSpc>
                <a:spcPct val="110000"/>
              </a:lnSpc>
              <a:buNone/>
            </a:pPr>
            <a:r>
              <a:rPr lang="en-US" sz="1700" dirty="0">
                <a:latin typeface="Calibri" panose="020F0502020204030204" pitchFamily="34" charset="0"/>
                <a:cs typeface="Calibri" panose="020F0502020204030204" pitchFamily="34" charset="0"/>
              </a:rPr>
              <a:t>Objective: The purpose of our project is to create a crop advice system with artificial intelligence for farmers so that they will be able to make the right choice between agriculture services.</a:t>
            </a:r>
          </a:p>
          <a:p>
            <a:pPr marL="0" indent="0">
              <a:lnSpc>
                <a:spcPct val="110000"/>
              </a:lnSpc>
              <a:buNone/>
            </a:pPr>
            <a:endParaRPr lang="en-US" sz="1700" dirty="0">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73F74279-E694-CEB1-ED9A-ADBEBAEB7B76}"/>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000" y="3245771"/>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3234608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0D8F1-B20B-6926-5327-2E94C8BDA7A1}"/>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6C2BF2A7-4A9D-BCA1-A2B6-F662A79E3FE8}"/>
              </a:ext>
            </a:extLst>
          </p:cNvPr>
          <p:cNvSpPr>
            <a:spLocks noGrp="1"/>
          </p:cNvSpPr>
          <p:nvPr>
            <p:ph idx="1"/>
          </p:nvPr>
        </p:nvSpPr>
        <p:spPr/>
        <p:txBody>
          <a:bodyPr/>
          <a:lstStyle/>
          <a:p>
            <a:r>
              <a:rPr lang="en-US" dirty="0">
                <a:hlinkClick r:id="rId2"/>
              </a:rPr>
              <a:t>https://ieee-dataport.org/documents/crop-recommendation#files</a:t>
            </a:r>
            <a:endParaRPr lang="en-US" dirty="0"/>
          </a:p>
          <a:p>
            <a:r>
              <a:rPr lang="en-US" dirty="0">
                <a:hlinkClick r:id="rId3"/>
              </a:rPr>
              <a:t>https://docs.google.com/spreadsheets/d/1E-SFSIeQpcbu5X9zISHPj66mL6I7kg1y/edit#gid=878297588</a:t>
            </a:r>
            <a:endParaRPr lang="en-US" dirty="0"/>
          </a:p>
          <a:p>
            <a:r>
              <a:rPr lang="en-US" dirty="0">
                <a:hlinkClick r:id="rId4"/>
              </a:rPr>
              <a:t>https://dataverse.harvard.edu/file.xhtml?fileId=6881146&amp;version=1.0</a:t>
            </a:r>
            <a:endParaRPr lang="en-US" dirty="0"/>
          </a:p>
          <a:p>
            <a:pPr marL="0" indent="0">
              <a:buNone/>
            </a:pPr>
            <a:endParaRPr lang="en-US" dirty="0"/>
          </a:p>
        </p:txBody>
      </p:sp>
    </p:spTree>
    <p:extLst>
      <p:ext uri="{BB962C8B-B14F-4D97-AF65-F5344CB8AC3E}">
        <p14:creationId xmlns:p14="http://schemas.microsoft.com/office/powerpoint/2010/main" val="217930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DCCC5-F859-56BF-2E0B-A6B359275EEC}"/>
              </a:ext>
            </a:extLst>
          </p:cNvPr>
          <p:cNvSpPr>
            <a:spLocks noGrp="1"/>
          </p:cNvSpPr>
          <p:nvPr>
            <p:ph type="title"/>
          </p:nvPr>
        </p:nvSpPr>
        <p:spPr>
          <a:xfrm>
            <a:off x="952500" y="211874"/>
            <a:ext cx="10287000" cy="747132"/>
          </a:xfrm>
        </p:spPr>
        <p:txBody>
          <a:bodyPr/>
          <a:lstStyle/>
          <a:p>
            <a:r>
              <a:rPr lang="en-US" dirty="0"/>
              <a:t>DATASET PREVIEW:</a:t>
            </a:r>
          </a:p>
        </p:txBody>
      </p:sp>
      <p:pic>
        <p:nvPicPr>
          <p:cNvPr id="5" name="Content Placeholder 4">
            <a:extLst>
              <a:ext uri="{FF2B5EF4-FFF2-40B4-BE49-F238E27FC236}">
                <a16:creationId xmlns:a16="http://schemas.microsoft.com/office/drawing/2014/main" id="{4AD52F7A-F7CF-96CE-8F94-CB1E745B6F8E}"/>
              </a:ext>
            </a:extLst>
          </p:cNvPr>
          <p:cNvPicPr>
            <a:picLocks noGrp="1" noChangeAspect="1"/>
          </p:cNvPicPr>
          <p:nvPr>
            <p:ph idx="1"/>
          </p:nvPr>
        </p:nvPicPr>
        <p:blipFill>
          <a:blip r:embed="rId2"/>
          <a:stretch>
            <a:fillRect/>
          </a:stretch>
        </p:blipFill>
        <p:spPr>
          <a:xfrm>
            <a:off x="1505805" y="1278195"/>
            <a:ext cx="8680414" cy="4688772"/>
          </a:xfrm>
        </p:spPr>
      </p:pic>
    </p:spTree>
    <p:extLst>
      <p:ext uri="{BB962C8B-B14F-4D97-AF65-F5344CB8AC3E}">
        <p14:creationId xmlns:p14="http://schemas.microsoft.com/office/powerpoint/2010/main" val="3912906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D3B1A-355B-DA10-C8A3-FCEA7C2308BE}"/>
              </a:ext>
            </a:extLst>
          </p:cNvPr>
          <p:cNvSpPr>
            <a:spLocks noGrp="1"/>
          </p:cNvSpPr>
          <p:nvPr>
            <p:ph type="title"/>
          </p:nvPr>
        </p:nvSpPr>
        <p:spPr/>
        <p:txBody>
          <a:bodyPr/>
          <a:lstStyle/>
          <a:p>
            <a:r>
              <a:rPr lang="en-US" dirty="0"/>
              <a:t>Implementation of models</a:t>
            </a:r>
          </a:p>
        </p:txBody>
      </p:sp>
      <p:sp>
        <p:nvSpPr>
          <p:cNvPr id="3" name="Content Placeholder 2">
            <a:extLst>
              <a:ext uri="{FF2B5EF4-FFF2-40B4-BE49-F238E27FC236}">
                <a16:creationId xmlns:a16="http://schemas.microsoft.com/office/drawing/2014/main" id="{D4A4E703-E4FA-B5BB-7561-BFDCDB82BE43}"/>
              </a:ext>
            </a:extLst>
          </p:cNvPr>
          <p:cNvSpPr>
            <a:spLocks noGrp="1"/>
          </p:cNvSpPr>
          <p:nvPr>
            <p:ph idx="1"/>
          </p:nvPr>
        </p:nvSpPr>
        <p:spPr/>
        <p:txBody>
          <a:bodyPr>
            <a:normAutofit fontScale="92500" lnSpcReduction="10000"/>
          </a:bodyPr>
          <a:lstStyle/>
          <a:p>
            <a:r>
              <a:rPr lang="en-US" dirty="0"/>
              <a:t>K-Means clustering </a:t>
            </a:r>
          </a:p>
          <a:p>
            <a:r>
              <a:rPr lang="en-US" dirty="0"/>
              <a:t>Random Forest</a:t>
            </a:r>
          </a:p>
          <a:p>
            <a:r>
              <a:rPr lang="en-US" dirty="0"/>
              <a:t>PYOD LOF Algorithm for outlier detection</a:t>
            </a:r>
          </a:p>
          <a:p>
            <a:r>
              <a:rPr lang="en-US" dirty="0"/>
              <a:t>Decision Trees</a:t>
            </a:r>
          </a:p>
          <a:p>
            <a:r>
              <a:rPr lang="en-US" dirty="0"/>
              <a:t>Regression </a:t>
            </a:r>
          </a:p>
          <a:p>
            <a:pPr marL="0" indent="0">
              <a:buNone/>
            </a:pPr>
            <a:r>
              <a:rPr lang="en-US" sz="2800" b="1" dirty="0"/>
              <a:t>Background Scaling</a:t>
            </a:r>
          </a:p>
          <a:p>
            <a:r>
              <a:rPr lang="en-US" dirty="0"/>
              <a:t>Min-Max Scaling</a:t>
            </a:r>
          </a:p>
          <a:p>
            <a:r>
              <a:rPr lang="en-US" dirty="0"/>
              <a:t>One hot encoder</a:t>
            </a:r>
          </a:p>
          <a:p>
            <a:r>
              <a:rPr lang="en-US" dirty="0"/>
              <a:t>Standard Scaler</a:t>
            </a:r>
          </a:p>
          <a:p>
            <a:pPr marL="0" indent="0">
              <a:buNone/>
            </a:pPr>
            <a:endParaRPr lang="en-US" dirty="0"/>
          </a:p>
        </p:txBody>
      </p:sp>
    </p:spTree>
    <p:extLst>
      <p:ext uri="{BB962C8B-B14F-4D97-AF65-F5344CB8AC3E}">
        <p14:creationId xmlns:p14="http://schemas.microsoft.com/office/powerpoint/2010/main" val="55904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68A42-EA73-027A-12FF-0A539FEE9A2C}"/>
              </a:ext>
            </a:extLst>
          </p:cNvPr>
          <p:cNvSpPr>
            <a:spLocks noGrp="1"/>
          </p:cNvSpPr>
          <p:nvPr>
            <p:ph type="title"/>
          </p:nvPr>
        </p:nvSpPr>
        <p:spPr/>
        <p:txBody>
          <a:bodyPr/>
          <a:lstStyle/>
          <a:p>
            <a:r>
              <a:rPr lang="en-US" dirty="0"/>
              <a:t>K-Means Clustering </a:t>
            </a:r>
          </a:p>
        </p:txBody>
      </p:sp>
      <p:sp>
        <p:nvSpPr>
          <p:cNvPr id="3" name="Content Placeholder 2">
            <a:extLst>
              <a:ext uri="{FF2B5EF4-FFF2-40B4-BE49-F238E27FC236}">
                <a16:creationId xmlns:a16="http://schemas.microsoft.com/office/drawing/2014/main" id="{31153EF9-EAE7-C4A1-1329-E43B537D3289}"/>
              </a:ext>
            </a:extLst>
          </p:cNvPr>
          <p:cNvSpPr>
            <a:spLocks noGrp="1"/>
          </p:cNvSpPr>
          <p:nvPr>
            <p:ph idx="1"/>
          </p:nvPr>
        </p:nvSpPr>
        <p:spPr/>
        <p:txBody>
          <a:bodyPr/>
          <a:lstStyle/>
          <a:p>
            <a:endParaRPr lang="en-US" dirty="0"/>
          </a:p>
          <a:p>
            <a:r>
              <a:rPr lang="en-US" dirty="0"/>
              <a:t>K-means is an unsupervised machine learning algorithm used for clustering similar data points into groups, or "clusters," based on their features. The goal of K-means is to partition a dataset into K clusters, where each data point belongs to the cluster with the nearest mean, or centroid. The algorithm iteratively assigns data points to the nearest centroid and updates the centroids until convergence, minimizing the within-cluster variance</a:t>
            </a:r>
          </a:p>
          <a:p>
            <a:r>
              <a:rPr lang="en-US" dirty="0"/>
              <a:t>K-means clustering can be used in crop recommendation systems to group regions or fields with similar characteristics, such as soil type, climate, elevation, and historical crop yields.</a:t>
            </a:r>
          </a:p>
        </p:txBody>
      </p:sp>
    </p:spTree>
    <p:extLst>
      <p:ext uri="{BB962C8B-B14F-4D97-AF65-F5344CB8AC3E}">
        <p14:creationId xmlns:p14="http://schemas.microsoft.com/office/powerpoint/2010/main" val="557449587"/>
      </p:ext>
    </p:extLst>
  </p:cSld>
  <p:clrMapOvr>
    <a:masterClrMapping/>
  </p:clrMapOvr>
</p:sld>
</file>

<file path=ppt/theme/theme1.xml><?xml version="1.0" encoding="utf-8"?>
<a:theme xmlns:a="http://schemas.openxmlformats.org/drawingml/2006/main" name="AfterglowVTI">
  <a:themeElements>
    <a:clrScheme name="AnalogousFromDarkSeedLeftStep">
      <a:dk1>
        <a:srgbClr val="000000"/>
      </a:dk1>
      <a:lt1>
        <a:srgbClr val="FFFFFF"/>
      </a:lt1>
      <a:dk2>
        <a:srgbClr val="301B27"/>
      </a:dk2>
      <a:lt2>
        <a:srgbClr val="F0F3F3"/>
      </a:lt2>
      <a:accent1>
        <a:srgbClr val="D43B4E"/>
      </a:accent1>
      <a:accent2>
        <a:srgbClr val="C32A7C"/>
      </a:accent2>
      <a:accent3>
        <a:srgbClr val="D43BCE"/>
      </a:accent3>
      <a:accent4>
        <a:srgbClr val="892AC3"/>
      </a:accent4>
      <a:accent5>
        <a:srgbClr val="5C3BD4"/>
      </a:accent5>
      <a:accent6>
        <a:srgbClr val="2A49C3"/>
      </a:accent6>
      <a:hlink>
        <a:srgbClr val="7F54C6"/>
      </a:hlink>
      <a:folHlink>
        <a:srgbClr val="7F7F7F"/>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glowVTI" id="{804DBEB7-1920-4C72-A0CB-091339F1875F}" vid="{D4C59F5A-9ECA-4C96-BDFD-0606A75324E3}"/>
    </a:ext>
  </a:extLst>
</a:theme>
</file>

<file path=docProps/app.xml><?xml version="1.0" encoding="utf-8"?>
<Properties xmlns="http://schemas.openxmlformats.org/officeDocument/2006/extended-properties" xmlns:vt="http://schemas.openxmlformats.org/officeDocument/2006/docPropsVTypes">
  <Template>Ion Boardroom</Template>
  <TotalTime>3133</TotalTime>
  <Words>1188</Words>
  <Application>Microsoft Office PowerPoint</Application>
  <PresentationFormat>Widescreen</PresentationFormat>
  <Paragraphs>96</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Aptos</vt:lpstr>
      <vt:lpstr>Arial</vt:lpstr>
      <vt:lpstr>Calibri</vt:lpstr>
      <vt:lpstr>Calibri Light</vt:lpstr>
      <vt:lpstr>Helvetica Neue</vt:lpstr>
      <vt:lpstr>Times New Roman</vt:lpstr>
      <vt:lpstr>Trade Gothic Next Cond</vt:lpstr>
      <vt:lpstr>Trade Gothic Next Light</vt:lpstr>
      <vt:lpstr>AfterglowVTI</vt:lpstr>
      <vt:lpstr>CROP RECOMMENDATION USING MACHINE LEARNING</vt:lpstr>
      <vt:lpstr>Business needs: </vt:lpstr>
      <vt:lpstr>PowerPoint Presentation</vt:lpstr>
      <vt:lpstr>PowerPoint Presentation</vt:lpstr>
      <vt:lpstr>PROBLEM STATEMENT: </vt:lpstr>
      <vt:lpstr>DATA SOURCE:</vt:lpstr>
      <vt:lpstr>DATASET PREVIEW:</vt:lpstr>
      <vt:lpstr>Implementation of models</vt:lpstr>
      <vt:lpstr>K-Means Clustering </vt:lpstr>
      <vt:lpstr>Model</vt:lpstr>
      <vt:lpstr>Random Forest</vt:lpstr>
      <vt:lpstr>Model </vt:lpstr>
      <vt:lpstr>PYOD LOC Implementation</vt:lpstr>
      <vt:lpstr>Plots from the algorithm</vt:lpstr>
      <vt:lpstr>Predicted data deviation</vt:lpstr>
      <vt:lpstr>Box plots</vt:lpstr>
      <vt:lpstr>Accuracy</vt:lpstr>
      <vt:lpstr>PowerPoint Presentation</vt:lpstr>
      <vt:lpstr>Stream lit </vt:lpstr>
      <vt:lpstr>PowerPoint Presentation</vt:lpstr>
      <vt:lpstr>Front End</vt:lpstr>
      <vt:lpstr>PowerPoint Presentation</vt:lpstr>
      <vt:lpstr>Summary</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MINING</dc:title>
  <dc:creator>Joginapalli, Likhith</dc:creator>
  <cp:lastModifiedBy>Gopal Tarun</cp:lastModifiedBy>
  <cp:revision>25</cp:revision>
  <dcterms:created xsi:type="dcterms:W3CDTF">2024-04-17T18:15:37Z</dcterms:created>
  <dcterms:modified xsi:type="dcterms:W3CDTF">2024-05-02T22:58:29Z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2024-04-17T19:10:55Z</vt:lpwstr>
  </property>
  <property fmtid="{D5CDD505-2E9C-101B-9397-08002B2CF9AE}" pid="4" name="MSIP_Label_defa4170-0d19-0005-0004-bc88714345d2_Method">
    <vt:lpwstr>Privileged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350c54e6-0497-4fff-b117-17d8181c8aac</vt:lpwstr>
  </property>
  <property fmtid="{D5CDD505-2E9C-101B-9397-08002B2CF9AE}" pid="7" name="MSIP_Label_defa4170-0d19-0005-0004-bc88714345d2_ActionId">
    <vt:lpwstr>77cf0812-2bdd-4dc3-8c3a-01e8d20ec7ec</vt:lpwstr>
  </property>
  <property fmtid="{D5CDD505-2E9C-101B-9397-08002B2CF9AE}" pid="8" name="MSIP_Label_defa4170-0d19-0005-0004-bc88714345d2_ContentBits">
    <vt:lpwstr>0</vt:lpwstr>
  </property>
</Properties>
</file>

<file path=docProps/thumbnail.jpeg>
</file>